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0"/>
  </p:notesMasterIdLst>
  <p:handoutMasterIdLst>
    <p:handoutMasterId r:id="rId41"/>
  </p:handoutMasterIdLst>
  <p:sldIdLst>
    <p:sldId id="2076138457" r:id="rId5"/>
    <p:sldId id="2076138479" r:id="rId6"/>
    <p:sldId id="2076138466" r:id="rId7"/>
    <p:sldId id="2076138468" r:id="rId8"/>
    <p:sldId id="2076138470" r:id="rId9"/>
    <p:sldId id="2076138467" r:id="rId10"/>
    <p:sldId id="2076138469" r:id="rId11"/>
    <p:sldId id="2076138495" r:id="rId12"/>
    <p:sldId id="2076138471" r:id="rId13"/>
    <p:sldId id="2076138481" r:id="rId14"/>
    <p:sldId id="2076138480" r:id="rId15"/>
    <p:sldId id="2076138482" r:id="rId16"/>
    <p:sldId id="2076138483" r:id="rId17"/>
    <p:sldId id="2076138485" r:id="rId18"/>
    <p:sldId id="2076138487" r:id="rId19"/>
    <p:sldId id="2076138488" r:id="rId20"/>
    <p:sldId id="2076138486" r:id="rId21"/>
    <p:sldId id="2076138490" r:id="rId22"/>
    <p:sldId id="2076138484" r:id="rId23"/>
    <p:sldId id="2076138489" r:id="rId24"/>
    <p:sldId id="2076138491" r:id="rId25"/>
    <p:sldId id="2076138492" r:id="rId26"/>
    <p:sldId id="2076138493" r:id="rId27"/>
    <p:sldId id="2076138473" r:id="rId28"/>
    <p:sldId id="2076138496" r:id="rId29"/>
    <p:sldId id="2076138497" r:id="rId30"/>
    <p:sldId id="2076138498" r:id="rId31"/>
    <p:sldId id="2076138474" r:id="rId32"/>
    <p:sldId id="2076138494" r:id="rId33"/>
    <p:sldId id="2076138477" r:id="rId34"/>
    <p:sldId id="2076138478" r:id="rId35"/>
    <p:sldId id="2076138458" r:id="rId36"/>
    <p:sldId id="2076138475" r:id="rId37"/>
    <p:sldId id="2076138419" r:id="rId38"/>
    <p:sldId id="2076138420"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79"/>
            <p14:sldId id="2076138466"/>
            <p14:sldId id="2076138468"/>
            <p14:sldId id="2076138470"/>
            <p14:sldId id="2076138467"/>
            <p14:sldId id="2076138469"/>
            <p14:sldId id="2076138495"/>
            <p14:sldId id="2076138471"/>
            <p14:sldId id="2076138481"/>
            <p14:sldId id="2076138480"/>
            <p14:sldId id="2076138482"/>
            <p14:sldId id="2076138483"/>
            <p14:sldId id="2076138485"/>
            <p14:sldId id="2076138487"/>
            <p14:sldId id="2076138488"/>
            <p14:sldId id="2076138486"/>
            <p14:sldId id="2076138490"/>
            <p14:sldId id="2076138484"/>
            <p14:sldId id="2076138489"/>
            <p14:sldId id="2076138491"/>
            <p14:sldId id="2076138492"/>
            <p14:sldId id="2076138493"/>
            <p14:sldId id="2076138473"/>
            <p14:sldId id="2076138496"/>
            <p14:sldId id="2076138497"/>
            <p14:sldId id="2076138498"/>
            <p14:sldId id="2076138474"/>
            <p14:sldId id="2076138494"/>
          </p14:sldIdLst>
        </p14:section>
        <p14:section name="End Slides" id="{3416B164-ED24-6748-9066-0F67B8B820A2}">
          <p14:sldIdLst/>
        </p14:section>
        <p14:section name="Appendix" id="{E4FA3E3E-AC15-BE48-9542-7C82A78646F3}">
          <p14:sldIdLst>
            <p14:sldId id="2076138477"/>
            <p14:sldId id="2076138478"/>
            <p14:sldId id="2076138458"/>
            <p14:sldId id="2076138475"/>
            <p14:sldId id="2076138419"/>
            <p14:sldId id="207613842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18" autoAdjust="0"/>
    <p:restoredTop sz="86247" autoAdjust="0"/>
  </p:normalViewPr>
  <p:slideViewPr>
    <p:cSldViewPr snapToGrid="0">
      <p:cViewPr>
        <p:scale>
          <a:sx n="75" d="100"/>
          <a:sy n="75" d="100"/>
        </p:scale>
        <p:origin x="560" y="928"/>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4/2/22 4:18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19:48:29.710"/>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4/2/22 4:18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4/2/22 4:18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09072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Random forest is a type of supervised learning algorithm that uses ensemble methods (bagging) to solve both regression and classification problems. The algorithm operates by </a:t>
            </a:r>
            <a:r>
              <a:rPr lang="en-US" sz="882" b="1" i="0" kern="1200" dirty="0">
                <a:solidFill>
                  <a:schemeClr val="tx1"/>
                </a:solidFill>
                <a:effectLst/>
                <a:latin typeface="Segoe UI" panose="020B0502040204020203" pitchFamily="34" charset="0"/>
                <a:ea typeface="+mn-ea"/>
                <a:cs typeface="+mn-cs"/>
              </a:rPr>
              <a:t>constructing a multitude of decision trees at training time and outputting the mean/mode of prediction of the individual trees</a:t>
            </a:r>
            <a:r>
              <a:rPr lang="en-US" sz="882" b="0" i="0" kern="1200" dirty="0">
                <a:solidFill>
                  <a:schemeClr val="tx1"/>
                </a:solidFill>
                <a:effectLst/>
                <a:latin typeface="Segoe UI" panose="020B0502040204020203" pitchFamily="34" charset="0"/>
                <a:ea typeface="+mn-ea"/>
                <a:cs typeface="+mn-cs"/>
              </a:rPr>
              <a: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4/2/22 4:18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668828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4/2/22 4:18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584004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4/2/22 4:18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51965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4/2/22 4:18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44896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Kaggle.com : Zillow Housing Price Dataset</a:t>
            </a:r>
          </a:p>
          <a:p>
            <a:r>
              <a:rPr lang="en-US" dirty="0"/>
              <a:t>- Over 3,700 rows and 150 columns, and contains information on housing prices across multiple regions in the United States..</a:t>
            </a:r>
          </a:p>
          <a:p>
            <a:r>
              <a:rPr lang="en-US" dirty="0"/>
              <a:t>Consumer Price Dataset</a:t>
            </a:r>
          </a:p>
          <a:p>
            <a:r>
              <a:rPr lang="en-US" dirty="0"/>
              <a:t>- Over 1,310 rows and 2 columns, and contains information on the consumer price index between 1913 to 2022.</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4/2/22 4:18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to share screen after this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4/2/22 4:18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893129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scaling: is a method used to normalize the range of independent variables or features of data. So when the values vary a lot in an independent variable, we use feature scaling so that all the values remain in the comparable range. The variations in our dataset can be minimized simply by dividing the house prices by 1000.</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4/2/22 4:18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7809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882" b="0" kern="1200" dirty="0">
                <a:solidFill>
                  <a:schemeClr val="tx1"/>
                </a:solidFill>
                <a:effectLst/>
                <a:latin typeface="Segoe UI" panose="020B0502040204020203" pitchFamily="34" charset="0"/>
                <a:ea typeface="+mn-ea"/>
                <a:cs typeface="+mn-cs"/>
              </a:rPr>
              <a:t>Outlier detection is important because the presence of outliers in a dataset can result in a poor fit and lower predictive modeling performance. </a:t>
            </a:r>
            <a:r>
              <a:rPr lang="en-US" sz="882" b="0" i="0" kern="1200" dirty="0">
                <a:solidFill>
                  <a:schemeClr val="tx1"/>
                </a:solidFill>
                <a:effectLst/>
                <a:latin typeface="Segoe UI" panose="020B0502040204020203" pitchFamily="34" charset="0"/>
                <a:ea typeface="+mn-ea"/>
                <a:cs typeface="+mn-cs"/>
              </a:rPr>
              <a:t>Identifying and </a:t>
            </a:r>
            <a:r>
              <a:rPr lang="en-US" sz="882" b="1" i="0" kern="1200" dirty="0">
                <a:solidFill>
                  <a:schemeClr val="tx1"/>
                </a:solidFill>
                <a:effectLst/>
                <a:latin typeface="Segoe UI" panose="020B0502040204020203" pitchFamily="34" charset="0"/>
                <a:ea typeface="+mn-ea"/>
                <a:cs typeface="+mn-cs"/>
              </a:rPr>
              <a:t>removing outliers</a:t>
            </a:r>
            <a:r>
              <a:rPr lang="en-US" sz="882" b="0" i="0" kern="1200" dirty="0">
                <a:solidFill>
                  <a:schemeClr val="tx1"/>
                </a:solidFill>
                <a:effectLst/>
                <a:latin typeface="Segoe UI" panose="020B0502040204020203" pitchFamily="34" charset="0"/>
                <a:ea typeface="+mn-ea"/>
                <a:cs typeface="+mn-cs"/>
              </a:rPr>
              <a:t> is challenging with simple statistical methods for most machine learning datasets given the large number of input variables. Instead, automatic outlier detection methods can be used in the modeling pipeline and compared, just like other data preparation transforms that may be applied to the dataset.</a:t>
            </a:r>
            <a:endParaRPr lang="en-US" sz="882" b="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4/2/22 4:29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28499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u="sng" kern="1200" dirty="0">
                <a:solidFill>
                  <a:schemeClr val="tx1"/>
                </a:solidFill>
                <a:effectLst/>
                <a:latin typeface="Segoe UI" panose="020B0502040204020203" pitchFamily="34" charset="0"/>
                <a:ea typeface="+mn-ea"/>
                <a:cs typeface="+mn-cs"/>
              </a:rPr>
              <a:t>Feature engineering </a:t>
            </a:r>
            <a:r>
              <a:rPr lang="en-US" sz="882" b="0" kern="1200" dirty="0">
                <a:solidFill>
                  <a:schemeClr val="tx1"/>
                </a:solidFill>
                <a:effectLst/>
                <a:latin typeface="Segoe UI" panose="020B0502040204020203" pitchFamily="34" charset="0"/>
                <a:ea typeface="+mn-ea"/>
                <a:cs typeface="+mn-cs"/>
              </a:rPr>
              <a:t>is an important step of ML because by applying FE there is a chance of improving model performance</a:t>
            </a:r>
          </a:p>
          <a:p>
            <a:r>
              <a:rPr lang="en-US" sz="882" b="0" i="0" kern="1200" dirty="0">
                <a:solidFill>
                  <a:schemeClr val="tx1"/>
                </a:solidFill>
                <a:effectLst/>
                <a:latin typeface="Segoe UI" panose="020B0502040204020203" pitchFamily="34" charset="0"/>
                <a:ea typeface="+mn-ea"/>
                <a:cs typeface="+mn-cs"/>
              </a:rPr>
              <a:t>Feature engineering consists of creation, transformation, extraction, and selection of features, also known as variables, that are most conducive to creating an accurate ML algorithm.</a:t>
            </a:r>
          </a:p>
          <a:p>
            <a:r>
              <a:rPr lang="en-US" sz="882" b="0" i="0" kern="1200" dirty="0">
                <a:solidFill>
                  <a:schemeClr val="tx1"/>
                </a:solidFill>
                <a:effectLst/>
                <a:latin typeface="Segoe UI" panose="020B0502040204020203" pitchFamily="34" charset="0"/>
                <a:ea typeface="+mn-ea"/>
                <a:cs typeface="+mn-cs"/>
              </a:rPr>
              <a:t>Handling missing values and Replacing region IDs with Zip codes was detailed during the data transformation part of our presentation.</a:t>
            </a:r>
          </a:p>
          <a:p>
            <a:r>
              <a:rPr lang="en-US" sz="882" b="0" i="0" u="sng" kern="1200" dirty="0">
                <a:solidFill>
                  <a:schemeClr val="tx1"/>
                </a:solidFill>
                <a:effectLst/>
                <a:latin typeface="Segoe UI" panose="020B0502040204020203" pitchFamily="34" charset="0"/>
                <a:ea typeface="+mn-ea"/>
                <a:cs typeface="+mn-cs"/>
              </a:rPr>
              <a:t>Feature selection</a:t>
            </a:r>
            <a:r>
              <a:rPr lang="en-US" sz="882" b="0" i="0" kern="1200" dirty="0">
                <a:solidFill>
                  <a:schemeClr val="tx1"/>
                </a:solidFill>
                <a:effectLst/>
                <a:latin typeface="Segoe UI" panose="020B0502040204020203" pitchFamily="34" charset="0"/>
                <a:ea typeface="+mn-ea"/>
                <a:cs typeface="+mn-cs"/>
              </a:rPr>
              <a:t>: In our dataset, we have 5 input features (Gas Prices, Mortgage rates, Interest rates, Inflation and Unemployment rates) for our model. Based on the above scatter plots, we can see that Interest Rates and Inflation (Consumer Price Index - CPI) have a linear relationship with Housing Prices. The Gas Prices and Unemployment Rates also have a linear relationship with Housing Prices, but with a negative slope, which means that housing prices decrease with increasing as prices and unemployment rates. We can also see that Mortgage rates do not have a linear relationship with Housing Prices. Since Mortgage Rates and Housing Prices do not have linear relationship, in order to move forward with MLR model, we decided to drop Mortgage Rates feature from our dataset.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4/2/22 4:18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47896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MAE is a very simple metric which calculates the absolute difference between actual and predicted values.</a:t>
            </a:r>
          </a:p>
          <a:p>
            <a:r>
              <a:rPr lang="en-US" sz="882" b="0" i="0" kern="1200" dirty="0">
                <a:solidFill>
                  <a:schemeClr val="tx1"/>
                </a:solidFill>
                <a:effectLst/>
                <a:latin typeface="Segoe UI" panose="020B0502040204020203" pitchFamily="34" charset="0"/>
                <a:ea typeface="+mn-ea"/>
                <a:cs typeface="+mn-cs"/>
              </a:rPr>
              <a:t>MSE represents the squared distance between actual and predicted values. we perform squared to avoid the cancellation of negative terms and it is the benefit of MSE</a:t>
            </a:r>
          </a:p>
          <a:p>
            <a:r>
              <a:rPr lang="en-US" sz="882" b="0" i="0" kern="1200" dirty="0">
                <a:solidFill>
                  <a:schemeClr val="tx1"/>
                </a:solidFill>
                <a:effectLst/>
                <a:latin typeface="Segoe UI" panose="020B0502040204020203" pitchFamily="34" charset="0"/>
                <a:ea typeface="+mn-ea"/>
                <a:cs typeface="+mn-cs"/>
              </a:rPr>
              <a:t>RMSE The metric is very helpful when you are developing a model without calling the inputs. In that case, the output will vary on a large scale.</a:t>
            </a:r>
          </a:p>
          <a:p>
            <a:r>
              <a:rPr lang="en-US" sz="882" b="0" i="0" kern="1200" dirty="0">
                <a:solidFill>
                  <a:schemeClr val="tx1"/>
                </a:solidFill>
                <a:effectLst/>
                <a:latin typeface="Segoe UI" panose="020B0502040204020203" pitchFamily="34" charset="0"/>
                <a:ea typeface="+mn-ea"/>
                <a:cs typeface="+mn-cs"/>
              </a:rPr>
              <a:t>To control this situation of RMSE we take the log of calculated RMSE error</a:t>
            </a:r>
          </a:p>
          <a:p>
            <a:r>
              <a:rPr lang="en-US" sz="882" b="0" i="0" kern="1200" dirty="0">
                <a:solidFill>
                  <a:schemeClr val="tx1"/>
                </a:solidFill>
                <a:effectLst/>
                <a:latin typeface="Segoe UI" panose="020B0502040204020203" pitchFamily="34" charset="0"/>
                <a:ea typeface="+mn-ea"/>
                <a:cs typeface="+mn-cs"/>
              </a:rPr>
              <a:t>R2 Coefficient of Determination or sometimes also known as Goodness of fit. calculates how must regression line is better than a mean line.</a:t>
            </a:r>
          </a:p>
          <a:p>
            <a:r>
              <a:rPr lang="en-US" sz="882" b="0" i="0" kern="1200" dirty="0">
                <a:solidFill>
                  <a:schemeClr val="tx1"/>
                </a:solidFill>
                <a:effectLst/>
                <a:latin typeface="Segoe UI" panose="020B0502040204020203" pitchFamily="34" charset="0"/>
                <a:ea typeface="+mn-ea"/>
                <a:cs typeface="+mn-cs"/>
              </a:rPr>
              <a:t>Adj R2: The disadvantage of the R2 score is while adding new features in data the R2 score starts increasing or remains constant but it never decreases because It assumes that while adding more data variance of data increases.</a:t>
            </a:r>
          </a:p>
          <a:p>
            <a:r>
              <a:rPr lang="en-US" sz="882" b="0" i="0" kern="1200" dirty="0">
                <a:solidFill>
                  <a:schemeClr val="tx1"/>
                </a:solidFill>
                <a:effectLst/>
                <a:latin typeface="Segoe UI" panose="020B0502040204020203" pitchFamily="34" charset="0"/>
                <a:ea typeface="+mn-ea"/>
                <a:cs typeface="+mn-cs"/>
              </a:rPr>
              <a:t>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4/2/22 4:18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092580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err="1">
                <a:solidFill>
                  <a:schemeClr val="tx1"/>
                </a:solidFill>
                <a:effectLst/>
                <a:latin typeface="Segoe UI" panose="020B0502040204020203" pitchFamily="34" charset="0"/>
                <a:ea typeface="+mn-ea"/>
                <a:cs typeface="+mn-cs"/>
              </a:rPr>
              <a:t>statsmodels</a:t>
            </a:r>
            <a:r>
              <a:rPr lang="en-US" sz="882" b="0" i="0" kern="1200" dirty="0">
                <a:solidFill>
                  <a:schemeClr val="tx1"/>
                </a:solidFill>
                <a:effectLst/>
                <a:latin typeface="Segoe UI" panose="020B0502040204020203" pitchFamily="34" charset="0"/>
                <a:ea typeface="+mn-ea"/>
                <a:cs typeface="+mn-cs"/>
              </a:rPr>
              <a:t> is </a:t>
            </a:r>
            <a:r>
              <a:rPr lang="en-US" sz="882" b="1" i="0" kern="1200" dirty="0">
                <a:solidFill>
                  <a:schemeClr val="tx1"/>
                </a:solidFill>
                <a:effectLst/>
                <a:latin typeface="Segoe UI" panose="020B0502040204020203" pitchFamily="34" charset="0"/>
                <a:ea typeface="+mn-ea"/>
                <a:cs typeface="+mn-cs"/>
              </a:rPr>
              <a:t>a Python library built specifically for statistics</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Ordinary Least Squares regression (OLS) is a common technique for </a:t>
            </a:r>
            <a:r>
              <a:rPr lang="en-US" sz="882" b="1" i="0" kern="1200" dirty="0">
                <a:solidFill>
                  <a:schemeClr val="tx1"/>
                </a:solidFill>
                <a:effectLst/>
                <a:latin typeface="Segoe UI" panose="020B0502040204020203" pitchFamily="34" charset="0"/>
                <a:ea typeface="+mn-ea"/>
                <a:cs typeface="+mn-cs"/>
              </a:rPr>
              <a:t>estimating coefficients of linear regression equations which describe the relationship between one or more independent quantitative variables and a dependent variable</a:t>
            </a:r>
          </a:p>
          <a:p>
            <a:r>
              <a:rPr lang="en-US" dirty="0"/>
              <a:t>Notice that the coefficients captured in this table match with the coefficients generated by </a:t>
            </a:r>
            <a:r>
              <a:rPr lang="en-US" dirty="0" err="1"/>
              <a:t>sklearn</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4/2/22 4:18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75073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We created a GUI that will allow users to input the independent variables in order to get the predicted result.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is the standard GUI library for Python. Python when combined with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provides a fast and easy way to create GUI applications.</a:t>
            </a:r>
          </a:p>
          <a:p>
            <a:r>
              <a:rPr lang="en-US" dirty="0"/>
              <a:t>Once you run the code, you’ll see this GUI, which includes the output generated by </a:t>
            </a:r>
            <a:r>
              <a:rPr lang="en-US" dirty="0" err="1"/>
              <a:t>sklearn</a:t>
            </a:r>
            <a:r>
              <a:rPr lang="en-US" dirty="0"/>
              <a:t> and the scatter diagrams for the selected </a:t>
            </a:r>
            <a:r>
              <a:rPr lang="en-US" dirty="0" err="1"/>
              <a:t>Zipcode</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4/2/22 4:18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375922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code-coding-computer-data-574070/" TargetMode="External"/><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37.png"/><Relationship Id="rId5" Type="http://schemas.openxmlformats.org/officeDocument/2006/relationships/image" Target="../media/image370.png"/><Relationship Id="rId4" Type="http://schemas.openxmlformats.org/officeDocument/2006/relationships/customXml" Target="../ink/ink1.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63.xml"/><Relationship Id="rId5" Type="http://schemas.openxmlformats.org/officeDocument/2006/relationships/image" Target="../media/image26.png"/><Relationship Id="rId4" Type="http://schemas.openxmlformats.org/officeDocument/2006/relationships/image" Target="../media/image25.jpe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2.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public.tableau.com/app/profile/paula.thompson/viz/OutlierProject/Story1?publish=yes" TargetMode="Externa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hyperlink" Target="https://fred.stlouisfed.org/series/FEDFUNDS" TargetMode="External"/><Relationship Id="rId3" Type="http://schemas.openxmlformats.org/officeDocument/2006/relationships/hyperlink" Target="https://www.kaggle.com/c/zillow-prize-1/data" TargetMode="External"/><Relationship Id="rId7" Type="http://schemas.openxmlformats.org/officeDocument/2006/relationships/hyperlink" Target="https://data.oecd.org/unemp/unemployment-rate.htm" TargetMode="External"/><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hyperlink" Target="https://www.fhfa.gov/DataTools/Downloads/Pages/National-Mortgage-Database-Aggregate-Data.aspx" TargetMode="External"/><Relationship Id="rId5" Type="http://schemas.openxmlformats.org/officeDocument/2006/relationships/hyperlink" Target="https://www.eia.gov/dnav/pet/hist/LeafHandler.ashx?n=PET&amp;s=EMD_EPD2D_PTE_R50_DPG&amp;f=W" TargetMode="External"/><Relationship Id="rId4" Type="http://schemas.openxmlformats.org/officeDocument/2006/relationships/hyperlink" Target="https://fred.stlouisfed.org/series/CPIAUCN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871544"/>
            <a:ext cx="4167887" cy="1661993"/>
          </a:xfrm>
        </p:spPr>
        <p:txBody>
          <a:bodyPr/>
          <a:lstStyle/>
          <a:p>
            <a:r>
              <a:rPr lang="en-US"/>
              <a:t>US Housing </a:t>
            </a:r>
            <a:r>
              <a:rPr lang="en-US" dirty="0"/>
              <a:t>Prices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8E97D-C804-AC4E-B75B-B49339A36CCD}"/>
              </a:ext>
            </a:extLst>
          </p:cNvPr>
          <p:cNvSpPr>
            <a:spLocks noGrp="1"/>
          </p:cNvSpPr>
          <p:nvPr>
            <p:ph type="title"/>
          </p:nvPr>
        </p:nvSpPr>
        <p:spPr/>
        <p:txBody>
          <a:bodyPr/>
          <a:lstStyle/>
          <a:p>
            <a:r>
              <a:rPr lang="en-US" dirty="0"/>
              <a:t>ML: Data Preprocessing</a:t>
            </a:r>
          </a:p>
        </p:txBody>
      </p:sp>
      <p:sp>
        <p:nvSpPr>
          <p:cNvPr id="3" name="Content Placeholder 2">
            <a:extLst>
              <a:ext uri="{FF2B5EF4-FFF2-40B4-BE49-F238E27FC236}">
                <a16:creationId xmlns:a16="http://schemas.microsoft.com/office/drawing/2014/main" id="{AD5D6E98-9116-884C-BBD9-F18375997775}"/>
              </a:ext>
            </a:extLst>
          </p:cNvPr>
          <p:cNvSpPr>
            <a:spLocks noGrp="1"/>
          </p:cNvSpPr>
          <p:nvPr>
            <p:ph sz="quarter" idx="10"/>
          </p:nvPr>
        </p:nvSpPr>
        <p:spPr>
          <a:xfrm>
            <a:off x="584200" y="1844675"/>
            <a:ext cx="11018838" cy="3016210"/>
          </a:xfrm>
        </p:spPr>
        <p:txBody>
          <a:bodyPr/>
          <a:lstStyle/>
          <a:p>
            <a:pPr marL="457200" indent="-457200">
              <a:buFont typeface="Arial" panose="020B0604020202020204" pitchFamily="34" charset="0"/>
              <a:buChar char="•"/>
            </a:pPr>
            <a:r>
              <a:rPr lang="en-US" dirty="0"/>
              <a:t>Import dependencies</a:t>
            </a:r>
          </a:p>
          <a:p>
            <a:pPr marL="457200" indent="-457200">
              <a:buFont typeface="Arial" panose="020B0604020202020204" pitchFamily="34" charset="0"/>
              <a:buChar char="•"/>
            </a:pPr>
            <a:r>
              <a:rPr lang="en-US" dirty="0"/>
              <a:t>Import dataset</a:t>
            </a:r>
          </a:p>
          <a:p>
            <a:pPr marL="457200" indent="-457200">
              <a:buFont typeface="Arial" panose="020B0604020202020204" pitchFamily="34" charset="0"/>
              <a:buChar char="•"/>
            </a:pPr>
            <a:r>
              <a:rPr lang="en-US" dirty="0"/>
              <a:t>Check for any missing values</a:t>
            </a:r>
          </a:p>
          <a:p>
            <a:pPr marL="457200" indent="-457200">
              <a:buFont typeface="Arial" panose="020B0604020202020204" pitchFamily="34" charset="0"/>
              <a:buChar char="•"/>
            </a:pPr>
            <a:r>
              <a:rPr lang="en-US" dirty="0"/>
              <a:t>No encoding needed</a:t>
            </a:r>
          </a:p>
          <a:p>
            <a:pPr marL="457200" indent="-457200">
              <a:buFont typeface="Arial" panose="020B0604020202020204" pitchFamily="34" charset="0"/>
              <a:buChar char="•"/>
            </a:pPr>
            <a:r>
              <a:rPr lang="en-US" dirty="0"/>
              <a:t>Split the data into testing and training sets</a:t>
            </a:r>
          </a:p>
          <a:p>
            <a:pPr marL="457200" indent="-457200">
              <a:buFont typeface="Arial" panose="020B0604020202020204" pitchFamily="34" charset="0"/>
              <a:buChar char="•"/>
            </a:pPr>
            <a:r>
              <a:rPr lang="en-US" dirty="0"/>
              <a:t>Feature Scaling</a:t>
            </a:r>
          </a:p>
        </p:txBody>
      </p:sp>
    </p:spTree>
    <p:extLst>
      <p:ext uri="{BB962C8B-B14F-4D97-AF65-F5344CB8AC3E}">
        <p14:creationId xmlns:p14="http://schemas.microsoft.com/office/powerpoint/2010/main" val="40868198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132C-FE85-B64E-92E3-7BAECD66754F}"/>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E36E411E-A04F-7441-A61A-274A8E96EDDC}"/>
              </a:ext>
            </a:extLst>
          </p:cNvPr>
          <p:cNvSpPr>
            <a:spLocks noGrp="1"/>
          </p:cNvSpPr>
          <p:nvPr>
            <p:ph sz="quarter" idx="10"/>
          </p:nvPr>
        </p:nvSpPr>
        <p:spPr>
          <a:xfrm>
            <a:off x="584200" y="1844675"/>
            <a:ext cx="11018838" cy="4628960"/>
          </a:xfrm>
        </p:spPr>
        <p:txBody>
          <a:bodyPr/>
          <a:lstStyle/>
          <a:p>
            <a:pPr marL="457200" indent="-457200">
              <a:buFont typeface="Arial" panose="020B0604020202020204" pitchFamily="34" charset="0"/>
              <a:buChar char="•"/>
            </a:pPr>
            <a:r>
              <a:rPr lang="en-US" dirty="0"/>
              <a:t>Linear relationship between a single dependent continuous variable and more than one independent variables</a:t>
            </a:r>
          </a:p>
          <a:p>
            <a:pPr marL="457200" indent="-457200">
              <a:buFont typeface="Arial" panose="020B0604020202020204" pitchFamily="34" charset="0"/>
              <a:buChar char="•"/>
            </a:pPr>
            <a:r>
              <a:rPr lang="en-US" dirty="0"/>
              <a:t>All variables are quantitative</a:t>
            </a:r>
          </a:p>
          <a:p>
            <a:pPr marL="457200" indent="-457200">
              <a:buFont typeface="Arial" panose="020B0604020202020204" pitchFamily="34" charset="0"/>
              <a:buChar char="•"/>
            </a:pPr>
            <a:r>
              <a:rPr lang="en-US" dirty="0"/>
              <a:t>Independent variable</a:t>
            </a:r>
          </a:p>
          <a:p>
            <a:pPr marL="914400" lvl="1" indent="-457200">
              <a:buFont typeface="Courier New" panose="02070309020205020404" pitchFamily="49" charset="0"/>
              <a:buChar char="o"/>
            </a:pPr>
            <a:r>
              <a:rPr lang="en-US" dirty="0"/>
              <a:t>Housing Prices</a:t>
            </a:r>
          </a:p>
          <a:p>
            <a:pPr marL="457200" indent="-457200">
              <a:buFont typeface="Arial" panose="020B0604020202020204" pitchFamily="34" charset="0"/>
              <a:buChar char="•"/>
            </a:pPr>
            <a:r>
              <a:rPr lang="en-US" dirty="0"/>
              <a:t>Dependent variables </a:t>
            </a:r>
          </a:p>
          <a:p>
            <a:pPr marL="914400" lvl="1" indent="-457200">
              <a:buFont typeface="Courier New" panose="02070309020205020404" pitchFamily="49" charset="0"/>
              <a:buChar char="o"/>
            </a:pPr>
            <a:r>
              <a:rPr lang="en-US" dirty="0"/>
              <a:t>Gas Prices</a:t>
            </a:r>
          </a:p>
          <a:p>
            <a:pPr marL="914400" lvl="1" indent="-457200">
              <a:buFont typeface="Courier New" panose="02070309020205020404" pitchFamily="49" charset="0"/>
              <a:buChar char="o"/>
            </a:pPr>
            <a:r>
              <a:rPr lang="en-US" dirty="0"/>
              <a:t>Unemployment Rate</a:t>
            </a:r>
          </a:p>
          <a:p>
            <a:pPr marL="914400" lvl="1" indent="-457200">
              <a:buFont typeface="Courier New" panose="02070309020205020404" pitchFamily="49" charset="0"/>
              <a:buChar char="o"/>
            </a:pPr>
            <a:r>
              <a:rPr lang="en-US" dirty="0"/>
              <a:t>Average Mortgage Rate</a:t>
            </a:r>
          </a:p>
          <a:p>
            <a:pPr marL="914400" lvl="1" indent="-457200">
              <a:buFont typeface="Courier New" panose="02070309020205020404" pitchFamily="49" charset="0"/>
              <a:buChar char="o"/>
            </a:pPr>
            <a:r>
              <a:rPr lang="en-US" dirty="0"/>
              <a:t>Interest Rate</a:t>
            </a:r>
          </a:p>
          <a:p>
            <a:pPr marL="914400" lvl="1" indent="-457200">
              <a:buFont typeface="Courier New" panose="02070309020205020404" pitchFamily="49" charset="0"/>
              <a:buChar char="o"/>
            </a:pPr>
            <a:r>
              <a:rPr lang="en-US" dirty="0"/>
              <a:t>CPI (Inflation Indicator)</a:t>
            </a:r>
          </a:p>
        </p:txBody>
      </p:sp>
    </p:spTree>
    <p:extLst>
      <p:ext uri="{BB962C8B-B14F-4D97-AF65-F5344CB8AC3E}">
        <p14:creationId xmlns:p14="http://schemas.microsoft.com/office/powerpoint/2010/main" val="38673040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5CF1-A205-4041-8C21-0CF5DD3078C4}"/>
              </a:ext>
            </a:extLst>
          </p:cNvPr>
          <p:cNvSpPr>
            <a:spLocks noGrp="1"/>
          </p:cNvSpPr>
          <p:nvPr>
            <p:ph type="title"/>
          </p:nvPr>
        </p:nvSpPr>
        <p:spPr>
          <a:xfrm>
            <a:off x="588263" y="457200"/>
            <a:ext cx="11018520" cy="553998"/>
          </a:xfrm>
        </p:spPr>
        <p:txBody>
          <a:bodyPr/>
          <a:lstStyle/>
          <a:p>
            <a:r>
              <a:rPr lang="en-US" dirty="0"/>
              <a:t>Multiple Linear Regression</a:t>
            </a:r>
          </a:p>
        </p:txBody>
      </p:sp>
      <p:sp>
        <p:nvSpPr>
          <p:cNvPr id="3" name="Content Placeholder 2">
            <a:extLst>
              <a:ext uri="{FF2B5EF4-FFF2-40B4-BE49-F238E27FC236}">
                <a16:creationId xmlns:a16="http://schemas.microsoft.com/office/drawing/2014/main" id="{ADEAB924-FDDE-DA4D-98EB-64432D90C41C}"/>
              </a:ext>
            </a:extLst>
          </p:cNvPr>
          <p:cNvSpPr>
            <a:spLocks noGrp="1"/>
          </p:cNvSpPr>
          <p:nvPr>
            <p:ph sz="quarter" idx="10"/>
          </p:nvPr>
        </p:nvSpPr>
        <p:spPr>
          <a:xfrm>
            <a:off x="584200" y="1844675"/>
            <a:ext cx="11018838" cy="430887"/>
          </a:xfrm>
        </p:spPr>
        <p:txBody>
          <a:bodyPr/>
          <a:lstStyle/>
          <a:p>
            <a:r>
              <a:rPr lang="en-US" dirty="0"/>
              <a:t>Outlier Detection</a:t>
            </a:r>
          </a:p>
        </p:txBody>
      </p:sp>
      <p:sp>
        <p:nvSpPr>
          <p:cNvPr id="7" name="TextBox 6">
            <a:extLst>
              <a:ext uri="{FF2B5EF4-FFF2-40B4-BE49-F238E27FC236}">
                <a16:creationId xmlns:a16="http://schemas.microsoft.com/office/drawing/2014/main" id="{8FA89D03-476C-F64E-AF2F-BF705BCC3773}"/>
              </a:ext>
            </a:extLst>
          </p:cNvPr>
          <p:cNvSpPr txBox="1"/>
          <p:nvPr/>
        </p:nvSpPr>
        <p:spPr>
          <a:xfrm>
            <a:off x="397565" y="5811736"/>
            <a:ext cx="5453929" cy="553998"/>
          </a:xfrm>
          <a:prstGeom prst="rect">
            <a:avLst/>
          </a:prstGeom>
          <a:noFill/>
        </p:spPr>
        <p:txBody>
          <a:bodyPr wrap="none" lIns="0" tIns="0" rIns="0" bIns="0" rtlCol="0">
            <a:spAutoFit/>
          </a:bodyPr>
          <a:lstStyle/>
          <a:p>
            <a:r>
              <a:rPr lang="en-US" sz="1600" dirty="0"/>
              <a:t>Boxplot illustrated that there were no outliers in the datasets</a:t>
            </a:r>
          </a:p>
          <a:p>
            <a:pPr algn="l"/>
            <a:endParaRPr lang="en-US" sz="2000" dirty="0" err="1"/>
          </a:p>
        </p:txBody>
      </p:sp>
      <p:pic>
        <p:nvPicPr>
          <p:cNvPr id="8" name="Picture 7" descr="Shape, square&#10;&#10;Description automatically generated">
            <a:extLst>
              <a:ext uri="{FF2B5EF4-FFF2-40B4-BE49-F238E27FC236}">
                <a16:creationId xmlns:a16="http://schemas.microsoft.com/office/drawing/2014/main" id="{13D5C01C-B2CD-5F4E-AD6F-3BD95A4CE64B}"/>
              </a:ext>
            </a:extLst>
          </p:cNvPr>
          <p:cNvPicPr>
            <a:picLocks noChangeAspect="1"/>
          </p:cNvPicPr>
          <p:nvPr/>
        </p:nvPicPr>
        <p:blipFill>
          <a:blip r:embed="rId3"/>
          <a:stretch>
            <a:fillRect/>
          </a:stretch>
        </p:blipFill>
        <p:spPr>
          <a:xfrm>
            <a:off x="6865813" y="1635899"/>
            <a:ext cx="4740969" cy="4096325"/>
          </a:xfrm>
          <a:prstGeom prst="rect">
            <a:avLst/>
          </a:prstGeom>
          <a:ln>
            <a:solidFill>
              <a:schemeClr val="tx1"/>
            </a:solidFill>
          </a:ln>
        </p:spPr>
      </p:pic>
      <p:pic>
        <p:nvPicPr>
          <p:cNvPr id="9" name="Picture 8">
            <a:extLst>
              <a:ext uri="{FF2B5EF4-FFF2-40B4-BE49-F238E27FC236}">
                <a16:creationId xmlns:a16="http://schemas.microsoft.com/office/drawing/2014/main" id="{33B4FCA3-3A57-2D4B-BC76-8AB120B2E680}"/>
              </a:ext>
            </a:extLst>
          </p:cNvPr>
          <p:cNvPicPr>
            <a:picLocks noChangeAspect="1"/>
          </p:cNvPicPr>
          <p:nvPr/>
        </p:nvPicPr>
        <p:blipFill>
          <a:blip r:embed="rId4"/>
          <a:stretch>
            <a:fillRect/>
          </a:stretch>
        </p:blipFill>
        <p:spPr>
          <a:xfrm>
            <a:off x="456014" y="2324759"/>
            <a:ext cx="5549900" cy="3136900"/>
          </a:xfrm>
          <a:prstGeom prst="rect">
            <a:avLst/>
          </a:prstGeom>
        </p:spPr>
      </p:pic>
    </p:spTree>
    <p:extLst>
      <p:ext uri="{BB962C8B-B14F-4D97-AF65-F5344CB8AC3E}">
        <p14:creationId xmlns:p14="http://schemas.microsoft.com/office/powerpoint/2010/main" val="33954660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25A1-EEFD-294F-8BBB-9AB043015B4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Feature Engineering and Selection</a:t>
            </a:r>
          </a:p>
        </p:txBody>
      </p:sp>
      <p:sp>
        <p:nvSpPr>
          <p:cNvPr id="3" name="Content Placeholder 2">
            <a:extLst>
              <a:ext uri="{FF2B5EF4-FFF2-40B4-BE49-F238E27FC236}">
                <a16:creationId xmlns:a16="http://schemas.microsoft.com/office/drawing/2014/main" id="{A5E58BF8-26DD-8448-A5D0-69DC08DF4F37}"/>
              </a:ext>
            </a:extLst>
          </p:cNvPr>
          <p:cNvSpPr>
            <a:spLocks noGrp="1"/>
          </p:cNvSpPr>
          <p:nvPr>
            <p:ph sz="quarter" idx="10"/>
          </p:nvPr>
        </p:nvSpPr>
        <p:spPr>
          <a:xfrm>
            <a:off x="584200" y="1844675"/>
            <a:ext cx="6783944" cy="4912114"/>
          </a:xfrm>
        </p:spPr>
        <p:txBody>
          <a:bodyPr/>
          <a:lstStyle/>
          <a:p>
            <a:r>
              <a:rPr lang="en-US" dirty="0"/>
              <a:t>Feature Engineering – </a:t>
            </a:r>
          </a:p>
          <a:p>
            <a:pPr marL="457200" indent="-457200">
              <a:buFont typeface="Arial" panose="020B0604020202020204" pitchFamily="34" charset="0"/>
              <a:buChar char="•"/>
            </a:pPr>
            <a:r>
              <a:rPr lang="en-US" dirty="0"/>
              <a:t>Finding missing values and removing from dataset</a:t>
            </a:r>
          </a:p>
          <a:p>
            <a:pPr marL="457200" indent="-457200">
              <a:buFont typeface="Arial" panose="020B0604020202020204" pitchFamily="34" charset="0"/>
              <a:buChar char="•"/>
            </a:pPr>
            <a:r>
              <a:rPr lang="en-US" dirty="0"/>
              <a:t>Replacing Region IDs with Zip codes</a:t>
            </a:r>
          </a:p>
          <a:p>
            <a:endParaRPr lang="en-US" dirty="0"/>
          </a:p>
          <a:p>
            <a:r>
              <a:rPr lang="en-US" dirty="0"/>
              <a:t>Feature Selection-</a:t>
            </a:r>
          </a:p>
          <a:p>
            <a:pPr marL="457200" indent="-457200">
              <a:buFont typeface="Arial" panose="020B0604020202020204" pitchFamily="34" charset="0"/>
              <a:buChar char="•"/>
            </a:pPr>
            <a:r>
              <a:rPr lang="en-US" dirty="0"/>
              <a:t>Preparing scatter plots to check linearity</a:t>
            </a:r>
          </a:p>
          <a:p>
            <a:pPr marL="457200" indent="-457200">
              <a:buFont typeface="Arial" panose="020B0604020202020204" pitchFamily="34" charset="0"/>
              <a:buChar char="•"/>
            </a:pPr>
            <a:r>
              <a:rPr lang="en-US" dirty="0"/>
              <a:t>Dropped Mortgage Rates</a:t>
            </a:r>
          </a:p>
          <a:p>
            <a:endParaRPr lang="en-US" dirty="0"/>
          </a:p>
        </p:txBody>
      </p:sp>
      <p:pic>
        <p:nvPicPr>
          <p:cNvPr id="5" name="Picture 4">
            <a:extLst>
              <a:ext uri="{FF2B5EF4-FFF2-40B4-BE49-F238E27FC236}">
                <a16:creationId xmlns:a16="http://schemas.microsoft.com/office/drawing/2014/main" id="{022313F5-0062-2D43-A465-DDF6A787BEBA}"/>
              </a:ext>
            </a:extLst>
          </p:cNvPr>
          <p:cNvPicPr>
            <a:picLocks noChangeAspect="1"/>
          </p:cNvPicPr>
          <p:nvPr/>
        </p:nvPicPr>
        <p:blipFill>
          <a:blip r:embed="rId3"/>
          <a:stretch>
            <a:fillRect/>
          </a:stretch>
        </p:blipFill>
        <p:spPr>
          <a:xfrm>
            <a:off x="8415130" y="1484246"/>
            <a:ext cx="2516739" cy="5337115"/>
          </a:xfrm>
          <a:prstGeom prst="rect">
            <a:avLst/>
          </a:prstGeom>
        </p:spPr>
      </p:pic>
    </p:spTree>
    <p:extLst>
      <p:ext uri="{BB962C8B-B14F-4D97-AF65-F5344CB8AC3E}">
        <p14:creationId xmlns:p14="http://schemas.microsoft.com/office/powerpoint/2010/main" val="22779407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C3E45-B105-7043-9B42-E19AF11CD8C6}"/>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F9AD491A-706B-CE45-BC8F-C20D988A993A}"/>
              </a:ext>
            </a:extLst>
          </p:cNvPr>
          <p:cNvSpPr>
            <a:spLocks noGrp="1"/>
          </p:cNvSpPr>
          <p:nvPr>
            <p:ph sz="quarter" idx="10"/>
          </p:nvPr>
        </p:nvSpPr>
        <p:spPr>
          <a:xfrm>
            <a:off x="584200" y="1844675"/>
            <a:ext cx="11018838" cy="3471720"/>
          </a:xfrm>
        </p:spPr>
        <p:txBody>
          <a:bodyPr/>
          <a:lstStyle/>
          <a:p>
            <a:r>
              <a:rPr lang="en-US" sz="2400" dirty="0"/>
              <a:t>STEP 1: Select the Zip code to fit the model</a:t>
            </a:r>
          </a:p>
          <a:p>
            <a:endParaRPr lang="en-US" sz="2400" dirty="0"/>
          </a:p>
          <a:p>
            <a:endParaRPr lang="en-US" sz="2400" dirty="0"/>
          </a:p>
          <a:p>
            <a:endParaRPr lang="en-US" sz="2400" dirty="0"/>
          </a:p>
          <a:p>
            <a:r>
              <a:rPr lang="en-US" sz="2400" dirty="0"/>
              <a:t>STEP 2: Create the feature and target variables</a:t>
            </a:r>
          </a:p>
          <a:p>
            <a:endParaRPr lang="en-US" sz="2400" dirty="0"/>
          </a:p>
          <a:p>
            <a:endParaRPr lang="en-US" sz="2400" dirty="0"/>
          </a:p>
          <a:p>
            <a:endParaRPr lang="en-US" sz="2400" dirty="0"/>
          </a:p>
        </p:txBody>
      </p:sp>
      <p:pic>
        <p:nvPicPr>
          <p:cNvPr id="4" name="Picture 3">
            <a:extLst>
              <a:ext uri="{FF2B5EF4-FFF2-40B4-BE49-F238E27FC236}">
                <a16:creationId xmlns:a16="http://schemas.microsoft.com/office/drawing/2014/main" id="{C01E1B40-0D53-1743-9230-805421838F1D}"/>
              </a:ext>
            </a:extLst>
          </p:cNvPr>
          <p:cNvPicPr>
            <a:picLocks noChangeAspect="1"/>
          </p:cNvPicPr>
          <p:nvPr/>
        </p:nvPicPr>
        <p:blipFill>
          <a:blip r:embed="rId2"/>
          <a:stretch>
            <a:fillRect/>
          </a:stretch>
        </p:blipFill>
        <p:spPr>
          <a:xfrm>
            <a:off x="584200" y="2229831"/>
            <a:ext cx="9702800" cy="945874"/>
          </a:xfrm>
          <a:prstGeom prst="rect">
            <a:avLst/>
          </a:prstGeom>
        </p:spPr>
      </p:pic>
      <p:pic>
        <p:nvPicPr>
          <p:cNvPr id="5" name="Picture 4">
            <a:extLst>
              <a:ext uri="{FF2B5EF4-FFF2-40B4-BE49-F238E27FC236}">
                <a16:creationId xmlns:a16="http://schemas.microsoft.com/office/drawing/2014/main" id="{BDA52230-4CED-A843-AB79-661D339B5E4B}"/>
              </a:ext>
            </a:extLst>
          </p:cNvPr>
          <p:cNvPicPr>
            <a:picLocks noChangeAspect="1"/>
          </p:cNvPicPr>
          <p:nvPr/>
        </p:nvPicPr>
        <p:blipFill>
          <a:blip r:embed="rId3"/>
          <a:stretch>
            <a:fillRect/>
          </a:stretch>
        </p:blipFill>
        <p:spPr>
          <a:xfrm>
            <a:off x="529639" y="4009182"/>
            <a:ext cx="8203544" cy="1170358"/>
          </a:xfrm>
          <a:prstGeom prst="rect">
            <a:avLst/>
          </a:prstGeom>
        </p:spPr>
      </p:pic>
    </p:spTree>
    <p:extLst>
      <p:ext uri="{BB962C8B-B14F-4D97-AF65-F5344CB8AC3E}">
        <p14:creationId xmlns:p14="http://schemas.microsoft.com/office/powerpoint/2010/main" val="25842107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388D-652B-424C-956F-DF868CD7DBB5}"/>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EB424168-6EDC-814E-B900-D8E0A6E9789F}"/>
              </a:ext>
            </a:extLst>
          </p:cNvPr>
          <p:cNvSpPr>
            <a:spLocks noGrp="1"/>
          </p:cNvSpPr>
          <p:nvPr>
            <p:ph sz="quarter" idx="10"/>
          </p:nvPr>
        </p:nvSpPr>
        <p:spPr>
          <a:xfrm>
            <a:off x="584200" y="1844675"/>
            <a:ext cx="11018838" cy="4050340"/>
          </a:xfrm>
        </p:spPr>
        <p:txBody>
          <a:bodyPr/>
          <a:lstStyle/>
          <a:p>
            <a:r>
              <a:rPr lang="en-US" dirty="0"/>
              <a:t>STEP 3: Split the data into training and testing sets</a:t>
            </a:r>
          </a:p>
          <a:p>
            <a:endParaRPr lang="en-US" dirty="0"/>
          </a:p>
          <a:p>
            <a:endParaRPr lang="en-US" dirty="0"/>
          </a:p>
          <a:p>
            <a:endParaRPr lang="en-US" dirty="0"/>
          </a:p>
          <a:p>
            <a:endParaRPr lang="en-US" dirty="0"/>
          </a:p>
          <a:p>
            <a:endParaRPr lang="en-US" dirty="0"/>
          </a:p>
          <a:p>
            <a:r>
              <a:rPr lang="en-US" dirty="0"/>
              <a:t>STEP 4: Call an instance of the </a:t>
            </a:r>
            <a:r>
              <a:rPr lang="en-US" dirty="0" err="1"/>
              <a:t>LinearRegression</a:t>
            </a:r>
            <a:r>
              <a:rPr lang="en-US" dirty="0"/>
              <a:t> model</a:t>
            </a:r>
          </a:p>
          <a:p>
            <a:endParaRPr lang="en-US" dirty="0"/>
          </a:p>
        </p:txBody>
      </p:sp>
      <p:pic>
        <p:nvPicPr>
          <p:cNvPr id="4" name="Picture 3">
            <a:extLst>
              <a:ext uri="{FF2B5EF4-FFF2-40B4-BE49-F238E27FC236}">
                <a16:creationId xmlns:a16="http://schemas.microsoft.com/office/drawing/2014/main" id="{7440E017-E3CD-EA4A-8F8A-256BA71B6AC9}"/>
              </a:ext>
            </a:extLst>
          </p:cNvPr>
          <p:cNvPicPr>
            <a:picLocks noChangeAspect="1"/>
          </p:cNvPicPr>
          <p:nvPr/>
        </p:nvPicPr>
        <p:blipFill>
          <a:blip r:embed="rId2"/>
          <a:stretch>
            <a:fillRect/>
          </a:stretch>
        </p:blipFill>
        <p:spPr>
          <a:xfrm>
            <a:off x="488502" y="2320445"/>
            <a:ext cx="7237515" cy="2293446"/>
          </a:xfrm>
          <a:prstGeom prst="rect">
            <a:avLst/>
          </a:prstGeom>
        </p:spPr>
      </p:pic>
      <p:pic>
        <p:nvPicPr>
          <p:cNvPr id="5" name="Picture 4">
            <a:extLst>
              <a:ext uri="{FF2B5EF4-FFF2-40B4-BE49-F238E27FC236}">
                <a16:creationId xmlns:a16="http://schemas.microsoft.com/office/drawing/2014/main" id="{A1CC44F8-0ABB-B24A-A0FA-E9ACE9AEE4F4}"/>
              </a:ext>
            </a:extLst>
          </p:cNvPr>
          <p:cNvPicPr>
            <a:picLocks noChangeAspect="1"/>
          </p:cNvPicPr>
          <p:nvPr/>
        </p:nvPicPr>
        <p:blipFill>
          <a:blip r:embed="rId3"/>
          <a:stretch>
            <a:fillRect/>
          </a:stretch>
        </p:blipFill>
        <p:spPr>
          <a:xfrm>
            <a:off x="395356" y="5481983"/>
            <a:ext cx="7823200" cy="558800"/>
          </a:xfrm>
          <a:prstGeom prst="rect">
            <a:avLst/>
          </a:prstGeom>
        </p:spPr>
      </p:pic>
    </p:spTree>
    <p:extLst>
      <p:ext uri="{BB962C8B-B14F-4D97-AF65-F5344CB8AC3E}">
        <p14:creationId xmlns:p14="http://schemas.microsoft.com/office/powerpoint/2010/main" val="15630060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889FC-D5D0-6B40-BE63-79CB479C2279}"/>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FD386763-6FE7-1F4C-B5B4-FF9AED8EFCAD}"/>
              </a:ext>
            </a:extLst>
          </p:cNvPr>
          <p:cNvSpPr>
            <a:spLocks noGrp="1"/>
          </p:cNvSpPr>
          <p:nvPr>
            <p:ph sz="quarter" idx="10"/>
          </p:nvPr>
        </p:nvSpPr>
        <p:spPr>
          <a:xfrm>
            <a:off x="584200" y="1844675"/>
            <a:ext cx="11018838" cy="4050340"/>
          </a:xfrm>
        </p:spPr>
        <p:txBody>
          <a:bodyPr/>
          <a:lstStyle/>
          <a:p>
            <a:r>
              <a:rPr lang="en-US" dirty="0"/>
              <a:t>STEP 5: Fit the model and calculate the intercept and the coefficients</a:t>
            </a:r>
          </a:p>
          <a:p>
            <a:endParaRPr lang="en-US" dirty="0"/>
          </a:p>
          <a:p>
            <a:endParaRPr lang="en-US" dirty="0"/>
          </a:p>
          <a:p>
            <a:endParaRPr lang="en-US" dirty="0"/>
          </a:p>
          <a:p>
            <a:endParaRPr lang="en-US" dirty="0"/>
          </a:p>
          <a:p>
            <a:endParaRPr lang="en-US" dirty="0"/>
          </a:p>
          <a:p>
            <a:r>
              <a:rPr lang="en-US" dirty="0"/>
              <a:t>STEP 6: Predict housing prices</a:t>
            </a:r>
          </a:p>
          <a:p>
            <a:endParaRPr lang="en-US" dirty="0"/>
          </a:p>
        </p:txBody>
      </p:sp>
      <p:pic>
        <p:nvPicPr>
          <p:cNvPr id="4" name="Picture 3">
            <a:extLst>
              <a:ext uri="{FF2B5EF4-FFF2-40B4-BE49-F238E27FC236}">
                <a16:creationId xmlns:a16="http://schemas.microsoft.com/office/drawing/2014/main" id="{D69E07FE-B8A5-2E4C-A8D7-942756D27968}"/>
              </a:ext>
            </a:extLst>
          </p:cNvPr>
          <p:cNvPicPr>
            <a:picLocks noChangeAspect="1"/>
          </p:cNvPicPr>
          <p:nvPr/>
        </p:nvPicPr>
        <p:blipFill>
          <a:blip r:embed="rId2"/>
          <a:stretch>
            <a:fillRect/>
          </a:stretch>
        </p:blipFill>
        <p:spPr>
          <a:xfrm>
            <a:off x="719759" y="2387600"/>
            <a:ext cx="4762500" cy="1041400"/>
          </a:xfrm>
          <a:prstGeom prst="rect">
            <a:avLst/>
          </a:prstGeom>
        </p:spPr>
      </p:pic>
      <p:pic>
        <p:nvPicPr>
          <p:cNvPr id="5" name="Picture 4">
            <a:extLst>
              <a:ext uri="{FF2B5EF4-FFF2-40B4-BE49-F238E27FC236}">
                <a16:creationId xmlns:a16="http://schemas.microsoft.com/office/drawing/2014/main" id="{FA827D67-4600-1441-86D4-5BEF5B46F4D2}"/>
              </a:ext>
            </a:extLst>
          </p:cNvPr>
          <p:cNvPicPr>
            <a:picLocks noChangeAspect="1"/>
          </p:cNvPicPr>
          <p:nvPr/>
        </p:nvPicPr>
        <p:blipFill>
          <a:blip r:embed="rId3"/>
          <a:stretch>
            <a:fillRect/>
          </a:stretch>
        </p:blipFill>
        <p:spPr>
          <a:xfrm>
            <a:off x="584200" y="5328425"/>
            <a:ext cx="4292600" cy="406400"/>
          </a:xfrm>
          <a:prstGeom prst="rect">
            <a:avLst/>
          </a:prstGeom>
        </p:spPr>
      </p:pic>
      <p:pic>
        <p:nvPicPr>
          <p:cNvPr id="6" name="Picture 5">
            <a:extLst>
              <a:ext uri="{FF2B5EF4-FFF2-40B4-BE49-F238E27FC236}">
                <a16:creationId xmlns:a16="http://schemas.microsoft.com/office/drawing/2014/main" id="{D980566D-38A0-E141-84CE-D515232E80B3}"/>
              </a:ext>
            </a:extLst>
          </p:cNvPr>
          <p:cNvPicPr>
            <a:picLocks noChangeAspect="1"/>
          </p:cNvPicPr>
          <p:nvPr/>
        </p:nvPicPr>
        <p:blipFill>
          <a:blip r:embed="rId4"/>
          <a:stretch>
            <a:fillRect/>
          </a:stretch>
        </p:blipFill>
        <p:spPr>
          <a:xfrm>
            <a:off x="584200" y="3567848"/>
            <a:ext cx="5461000" cy="927100"/>
          </a:xfrm>
          <a:prstGeom prst="rect">
            <a:avLst/>
          </a:prstGeom>
        </p:spPr>
      </p:pic>
    </p:spTree>
    <p:extLst>
      <p:ext uri="{BB962C8B-B14F-4D97-AF65-F5344CB8AC3E}">
        <p14:creationId xmlns:p14="http://schemas.microsoft.com/office/powerpoint/2010/main" val="15417657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5066-D180-2B41-8721-199C9CF7308D}"/>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B9BFE57A-902D-CD4B-8E91-83DBD92A2ECF}"/>
              </a:ext>
            </a:extLst>
          </p:cNvPr>
          <p:cNvSpPr>
            <a:spLocks noGrp="1"/>
          </p:cNvSpPr>
          <p:nvPr>
            <p:ph sz="quarter" idx="10"/>
          </p:nvPr>
        </p:nvSpPr>
        <p:spPr>
          <a:xfrm>
            <a:off x="588263" y="2184399"/>
            <a:ext cx="4729922" cy="3535708"/>
          </a:xfrm>
        </p:spPr>
        <p:txBody>
          <a:bodyPr/>
          <a:lstStyle/>
          <a:p>
            <a:pPr marL="457200" indent="-457200">
              <a:buFont typeface="Arial" panose="020B0604020202020204" pitchFamily="34" charset="0"/>
              <a:buChar char="•"/>
            </a:pPr>
            <a:r>
              <a:rPr lang="en-US" sz="2200" dirty="0"/>
              <a:t>Mean Absolute Error (MAE)</a:t>
            </a:r>
          </a:p>
          <a:p>
            <a:pPr marL="457200" indent="-457200">
              <a:buFont typeface="Arial" panose="020B0604020202020204" pitchFamily="34" charset="0"/>
              <a:buChar char="•"/>
            </a:pPr>
            <a:r>
              <a:rPr lang="en-US" sz="2200" dirty="0"/>
              <a:t>Mean Absolute Error (MSE)</a:t>
            </a:r>
          </a:p>
          <a:p>
            <a:pPr marL="457200" indent="-457200">
              <a:buFont typeface="Arial" panose="020B0604020202020204" pitchFamily="34" charset="0"/>
              <a:buChar char="•"/>
            </a:pPr>
            <a:r>
              <a:rPr lang="en-US" sz="2200" dirty="0"/>
              <a:t>Root Mean Squared Error (RMSE)</a:t>
            </a:r>
          </a:p>
          <a:p>
            <a:pPr marL="457200" indent="-457200">
              <a:buFont typeface="Arial" panose="020B0604020202020204" pitchFamily="34" charset="0"/>
              <a:buChar char="•"/>
            </a:pPr>
            <a:r>
              <a:rPr lang="en-US" sz="2200" dirty="0"/>
              <a:t>Root Mean Squared Log Error (RMSLE)</a:t>
            </a:r>
          </a:p>
          <a:p>
            <a:pPr marL="457200" indent="-457200">
              <a:buFont typeface="Arial" panose="020B0604020202020204" pitchFamily="34" charset="0"/>
              <a:buChar char="•"/>
            </a:pPr>
            <a:r>
              <a:rPr lang="en-US" sz="2200" dirty="0"/>
              <a:t>R Squared (R2)</a:t>
            </a:r>
          </a:p>
          <a:p>
            <a:pPr marL="457200" indent="-457200">
              <a:buFont typeface="Arial" panose="020B0604020202020204" pitchFamily="34" charset="0"/>
              <a:buChar char="•"/>
            </a:pPr>
            <a:r>
              <a:rPr lang="en-US" sz="2200" dirty="0"/>
              <a:t>Adjusted R Squared (Adj R2)</a:t>
            </a:r>
          </a:p>
        </p:txBody>
      </p:sp>
      <p:pic>
        <p:nvPicPr>
          <p:cNvPr id="4" name="Picture 3">
            <a:extLst>
              <a:ext uri="{FF2B5EF4-FFF2-40B4-BE49-F238E27FC236}">
                <a16:creationId xmlns:a16="http://schemas.microsoft.com/office/drawing/2014/main" id="{F0B04155-C3E3-E547-ACD5-3CB3A0870F6E}"/>
              </a:ext>
            </a:extLst>
          </p:cNvPr>
          <p:cNvPicPr>
            <a:picLocks noChangeAspect="1"/>
          </p:cNvPicPr>
          <p:nvPr/>
        </p:nvPicPr>
        <p:blipFill>
          <a:blip r:embed="rId3"/>
          <a:stretch>
            <a:fillRect/>
          </a:stretch>
        </p:blipFill>
        <p:spPr>
          <a:xfrm>
            <a:off x="5217435" y="1844675"/>
            <a:ext cx="6796488" cy="3875432"/>
          </a:xfrm>
          <a:prstGeom prst="rect">
            <a:avLst/>
          </a:prstGeom>
        </p:spPr>
      </p:pic>
    </p:spTree>
    <p:extLst>
      <p:ext uri="{BB962C8B-B14F-4D97-AF65-F5344CB8AC3E}">
        <p14:creationId xmlns:p14="http://schemas.microsoft.com/office/powerpoint/2010/main" val="35855101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B07D-ACDC-414F-A489-E3425654C8CB}"/>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822D6600-890A-904A-B624-C9581448E53A}"/>
              </a:ext>
            </a:extLst>
          </p:cNvPr>
          <p:cNvSpPr>
            <a:spLocks noGrp="1"/>
          </p:cNvSpPr>
          <p:nvPr>
            <p:ph sz="quarter" idx="10"/>
          </p:nvPr>
        </p:nvSpPr>
        <p:spPr>
          <a:xfrm>
            <a:off x="584200" y="1844675"/>
            <a:ext cx="11018838" cy="1465016"/>
          </a:xfrm>
        </p:spPr>
        <p:txBody>
          <a:bodyPr/>
          <a:lstStyle/>
          <a:p>
            <a:r>
              <a:rPr lang="en-US" dirty="0"/>
              <a:t>Using </a:t>
            </a:r>
            <a:r>
              <a:rPr lang="en-US" dirty="0" err="1"/>
              <a:t>statsmodel</a:t>
            </a:r>
            <a:r>
              <a:rPr lang="en-US" dirty="0"/>
              <a:t> Python library (OLS function)</a:t>
            </a:r>
          </a:p>
          <a:p>
            <a:endParaRPr lang="en-US" dirty="0"/>
          </a:p>
          <a:p>
            <a:endParaRPr lang="en-US" dirty="0"/>
          </a:p>
        </p:txBody>
      </p:sp>
      <p:pic>
        <p:nvPicPr>
          <p:cNvPr id="5" name="Picture 4">
            <a:extLst>
              <a:ext uri="{FF2B5EF4-FFF2-40B4-BE49-F238E27FC236}">
                <a16:creationId xmlns:a16="http://schemas.microsoft.com/office/drawing/2014/main" id="{B71FB147-C55F-D046-A5E8-2C40753F7299}"/>
              </a:ext>
            </a:extLst>
          </p:cNvPr>
          <p:cNvPicPr>
            <a:picLocks noChangeAspect="1"/>
          </p:cNvPicPr>
          <p:nvPr/>
        </p:nvPicPr>
        <p:blipFill>
          <a:blip r:embed="rId3"/>
          <a:stretch>
            <a:fillRect/>
          </a:stretch>
        </p:blipFill>
        <p:spPr>
          <a:xfrm>
            <a:off x="584200" y="2334830"/>
            <a:ext cx="6852493" cy="4099075"/>
          </a:xfrm>
          <a:prstGeom prst="rect">
            <a:avLst/>
          </a:prstGeom>
        </p:spPr>
      </p:pic>
      <p:sp>
        <p:nvSpPr>
          <p:cNvPr id="12" name="Rectangle 11">
            <a:extLst>
              <a:ext uri="{FF2B5EF4-FFF2-40B4-BE49-F238E27FC236}">
                <a16:creationId xmlns:a16="http://schemas.microsoft.com/office/drawing/2014/main" id="{B6239BA6-1A0D-5C4B-9043-87357CDEB9D3}"/>
              </a:ext>
            </a:extLst>
          </p:cNvPr>
          <p:cNvSpPr/>
          <p:nvPr/>
        </p:nvSpPr>
        <p:spPr bwMode="auto">
          <a:xfrm>
            <a:off x="2030136" y="4546833"/>
            <a:ext cx="926982" cy="1149292"/>
          </a:xfrm>
          <a:prstGeom prst="rect">
            <a:avLst/>
          </a:prstGeom>
          <a:noFill/>
          <a:ln w="50800" cmpd="sng">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2333EB1-17AA-F14C-AA34-0335B7597208}"/>
                  </a:ext>
                </a:extLst>
              </p14:cNvPr>
              <p14:cNvContentPartPr/>
              <p14:nvPr/>
            </p14:nvContentPartPr>
            <p14:xfrm>
              <a:off x="2251813" y="4626898"/>
              <a:ext cx="360" cy="360"/>
            </p14:xfrm>
          </p:contentPart>
        </mc:Choice>
        <mc:Fallback xmlns="">
          <p:pic>
            <p:nvPicPr>
              <p:cNvPr id="13" name="Ink 12">
                <a:extLst>
                  <a:ext uri="{FF2B5EF4-FFF2-40B4-BE49-F238E27FC236}">
                    <a16:creationId xmlns:a16="http://schemas.microsoft.com/office/drawing/2014/main" id="{12333EB1-17AA-F14C-AA34-0335B7597208}"/>
                  </a:ext>
                </a:extLst>
              </p:cNvPr>
              <p:cNvPicPr/>
              <p:nvPr/>
            </p:nvPicPr>
            <p:blipFill>
              <a:blip r:embed="rId5"/>
              <a:stretch>
                <a:fillRect/>
              </a:stretch>
            </p:blipFill>
            <p:spPr>
              <a:xfrm>
                <a:off x="2242813" y="4617898"/>
                <a:ext cx="18000" cy="18000"/>
              </a:xfrm>
              <a:prstGeom prst="rect">
                <a:avLst/>
              </a:prstGeom>
            </p:spPr>
          </p:pic>
        </mc:Fallback>
      </mc:AlternateContent>
      <p:pic>
        <p:nvPicPr>
          <p:cNvPr id="14" name="Picture 13">
            <a:extLst>
              <a:ext uri="{FF2B5EF4-FFF2-40B4-BE49-F238E27FC236}">
                <a16:creationId xmlns:a16="http://schemas.microsoft.com/office/drawing/2014/main" id="{BF565BD2-6219-5943-9E38-F7DD9537D277}"/>
              </a:ext>
            </a:extLst>
          </p:cNvPr>
          <p:cNvPicPr>
            <a:picLocks noChangeAspect="1"/>
          </p:cNvPicPr>
          <p:nvPr/>
        </p:nvPicPr>
        <p:blipFill>
          <a:blip r:embed="rId6"/>
          <a:stretch>
            <a:fillRect/>
          </a:stretch>
        </p:blipFill>
        <p:spPr>
          <a:xfrm>
            <a:off x="6429511" y="3418942"/>
            <a:ext cx="5461000" cy="927100"/>
          </a:xfrm>
          <a:prstGeom prst="rect">
            <a:avLst/>
          </a:prstGeom>
          <a:ln w="47625">
            <a:solidFill>
              <a:srgbClr val="D83B01"/>
            </a:solidFill>
          </a:ln>
        </p:spPr>
      </p:pic>
    </p:spTree>
    <p:extLst>
      <p:ext uri="{BB962C8B-B14F-4D97-AF65-F5344CB8AC3E}">
        <p14:creationId xmlns:p14="http://schemas.microsoft.com/office/powerpoint/2010/main" val="2987213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ppt_x"/>
                                          </p:val>
                                        </p:tav>
                                        <p:tav tm="100000">
                                          <p:val>
                                            <p:strVal val="#ppt_x"/>
                                          </p:val>
                                        </p:tav>
                                      </p:tavLst>
                                    </p:anim>
                                    <p:anim calcmode="lin" valueType="num">
                                      <p:cBhvr additive="base">
                                        <p:cTn id="1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4445-6FA8-0F45-8693-CDC0EEA10D13}"/>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E09C4E02-3D24-214A-BDDE-32596DA7EA9B}"/>
              </a:ext>
            </a:extLst>
          </p:cNvPr>
          <p:cNvSpPr>
            <a:spLocks noGrp="1"/>
          </p:cNvSpPr>
          <p:nvPr>
            <p:ph sz="quarter" idx="10"/>
          </p:nvPr>
        </p:nvSpPr>
        <p:spPr>
          <a:xfrm>
            <a:off x="584200" y="1844675"/>
            <a:ext cx="11018838" cy="1378839"/>
          </a:xfrm>
        </p:spPr>
        <p:txBody>
          <a:bodyPr/>
          <a:lstStyle/>
          <a:p>
            <a:r>
              <a:rPr lang="en-US" dirty="0"/>
              <a:t>Providing desired inputs for features and predicting housing prices in zip code 10001 </a:t>
            </a:r>
          </a:p>
          <a:p>
            <a:endParaRPr lang="en-US" dirty="0"/>
          </a:p>
        </p:txBody>
      </p:sp>
      <p:pic>
        <p:nvPicPr>
          <p:cNvPr id="4" name="Picture 3">
            <a:extLst>
              <a:ext uri="{FF2B5EF4-FFF2-40B4-BE49-F238E27FC236}">
                <a16:creationId xmlns:a16="http://schemas.microsoft.com/office/drawing/2014/main" id="{A44D5D83-82F6-5F45-B071-C50DB3180576}"/>
              </a:ext>
            </a:extLst>
          </p:cNvPr>
          <p:cNvPicPr>
            <a:picLocks noChangeAspect="1"/>
          </p:cNvPicPr>
          <p:nvPr/>
        </p:nvPicPr>
        <p:blipFill>
          <a:blip r:embed="rId2"/>
          <a:stretch>
            <a:fillRect/>
          </a:stretch>
        </p:blipFill>
        <p:spPr>
          <a:xfrm>
            <a:off x="584200" y="2774674"/>
            <a:ext cx="9283700" cy="2819400"/>
          </a:xfrm>
          <a:prstGeom prst="rect">
            <a:avLst/>
          </a:prstGeom>
        </p:spPr>
      </p:pic>
    </p:spTree>
    <p:extLst>
      <p:ext uri="{BB962C8B-B14F-4D97-AF65-F5344CB8AC3E}">
        <p14:creationId xmlns:p14="http://schemas.microsoft.com/office/powerpoint/2010/main" val="12140771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p:txBody>
          <a:bodyPr/>
          <a:lstStyle/>
          <a:p>
            <a:r>
              <a:rPr lang="en-US" dirty="0"/>
              <a:t>Matt Hardy</a:t>
            </a:r>
          </a:p>
        </p:txBody>
      </p:sp>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p:txBody>
          <a:bodyPr/>
          <a:lstStyle/>
          <a:p>
            <a:r>
              <a:rPr lang="en-US" dirty="0"/>
              <a:t>Ruchi Mathur</a:t>
            </a:r>
          </a:p>
        </p:txBody>
      </p:sp>
      <p:pic>
        <p:nvPicPr>
          <p:cNvPr id="3" name="Picture Placeholder 2" descr="A person smiling for the camera&#10;&#10;Description automatically generated with medium confidence">
            <a:extLst>
              <a:ext uri="{FF2B5EF4-FFF2-40B4-BE49-F238E27FC236}">
                <a16:creationId xmlns:a16="http://schemas.microsoft.com/office/drawing/2014/main" id="{B092A3B9-C4D6-4136-BB66-B2E95A262C7E}"/>
              </a:ext>
            </a:extLst>
          </p:cNvPr>
          <p:cNvPicPr>
            <a:picLocks noGrp="1" noChangeAspect="1"/>
          </p:cNvPicPr>
          <p:nvPr>
            <p:ph type="pic" sz="quarter" idx="20"/>
          </p:nvPr>
        </p:nvPicPr>
        <p:blipFill rotWithShape="1">
          <a:blip r:embed="rId2"/>
          <a:srcRect t="9606" b="23765"/>
          <a:stretch/>
        </p:blipFill>
        <p:spPr>
          <a:xfrm>
            <a:off x="6390300" y="2286000"/>
            <a:ext cx="2313432" cy="2313432"/>
          </a:xfrm>
        </p:spPr>
      </p:pic>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p:txBody>
          <a:bodyPr/>
          <a:lstStyle/>
          <a:p>
            <a:r>
              <a:rPr lang="en-US" dirty="0"/>
              <a:t>Kathy </a:t>
            </a:r>
            <a:r>
              <a:rPr lang="en-US" dirty="0" err="1"/>
              <a:t>Nwe</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1"/>
          </p:nvPr>
        </p:nvPicPr>
        <p:blipFill rotWithShape="1">
          <a:blip r:embed="rId3"/>
          <a:srcRect/>
          <a:stretch/>
        </p:blipFill>
        <p:spPr/>
      </p:pic>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9293351" y="4800600"/>
            <a:ext cx="2313432" cy="276999"/>
          </a:xfrm>
        </p:spPr>
        <p:txBody>
          <a:bodyPr/>
          <a:lstStyle/>
          <a:p>
            <a:r>
              <a:rPr lang="en-US" dirty="0"/>
              <a:t>Paula Thompson</a:t>
            </a:r>
          </a:p>
        </p:txBody>
      </p:sp>
      <p:pic>
        <p:nvPicPr>
          <p:cNvPr id="17" name="Picture Placeholder 2" descr="A person with dark hair&#10;&#10;Description automatically generated with low confidence">
            <a:extLst>
              <a:ext uri="{FF2B5EF4-FFF2-40B4-BE49-F238E27FC236}">
                <a16:creationId xmlns:a16="http://schemas.microsoft.com/office/drawing/2014/main" id="{05D8B1FC-E1E9-45CB-9EC0-16BCF338C5BB}"/>
              </a:ext>
            </a:extLst>
          </p:cNvPr>
          <p:cNvPicPr>
            <a:picLocks noGrp="1" noChangeAspect="1"/>
          </p:cNvPicPr>
          <p:nvPr>
            <p:ph type="pic" sz="quarter" idx="19"/>
          </p:nvPr>
        </p:nvPicPr>
        <p:blipFill>
          <a:blip r:embed="rId4"/>
          <a:srcRect t="9028" b="9028"/>
          <a:stretch>
            <a:fillRect/>
          </a:stretch>
        </p:blipFill>
        <p:spPr>
          <a:xfrm>
            <a:off x="3487738" y="2286000"/>
            <a:ext cx="2312987" cy="2312988"/>
          </a:xfrm>
        </p:spPr>
      </p:pic>
      <p:sp>
        <p:nvSpPr>
          <p:cNvPr id="6" name="Picture Placeholder 5">
            <a:extLst>
              <a:ext uri="{FF2B5EF4-FFF2-40B4-BE49-F238E27FC236}">
                <a16:creationId xmlns:a16="http://schemas.microsoft.com/office/drawing/2014/main" id="{CDE0633D-E06A-41A1-8D58-5E449E4DFF93}"/>
              </a:ext>
            </a:extLst>
          </p:cNvPr>
          <p:cNvSpPr>
            <a:spLocks noGrp="1"/>
          </p:cNvSpPr>
          <p:nvPr>
            <p:ph type="pic" sz="quarter" idx="13"/>
          </p:nvPr>
        </p:nvSpPr>
        <p:spPr/>
      </p:sp>
      <p:pic>
        <p:nvPicPr>
          <p:cNvPr id="19" name="Picture 2" descr="Profile photo for Matt Hardy">
            <a:extLst>
              <a:ext uri="{FF2B5EF4-FFF2-40B4-BE49-F238E27FC236}">
                <a16:creationId xmlns:a16="http://schemas.microsoft.com/office/drawing/2014/main" id="{56A1154B-CA63-402D-80A4-BA6C0FEC73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692" y="2286000"/>
            <a:ext cx="2313432" cy="2313432"/>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1301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E8A0-C268-5044-A56F-472AA203E3EE}"/>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Graphic User Interface (GUI)</a:t>
            </a:r>
          </a:p>
        </p:txBody>
      </p:sp>
      <p:sp>
        <p:nvSpPr>
          <p:cNvPr id="3" name="Content Placeholder 2">
            <a:extLst>
              <a:ext uri="{FF2B5EF4-FFF2-40B4-BE49-F238E27FC236}">
                <a16:creationId xmlns:a16="http://schemas.microsoft.com/office/drawing/2014/main" id="{739A110A-BA7D-DA4B-84A7-8C87764DFA93}"/>
              </a:ext>
            </a:extLst>
          </p:cNvPr>
          <p:cNvSpPr>
            <a:spLocks noGrp="1"/>
          </p:cNvSpPr>
          <p:nvPr>
            <p:ph sz="quarter" idx="10"/>
          </p:nvPr>
        </p:nvSpPr>
        <p:spPr>
          <a:xfrm>
            <a:off x="584200" y="1844675"/>
            <a:ext cx="11018838" cy="947952"/>
          </a:xfrm>
        </p:spPr>
        <p:txBody>
          <a:bodyPr/>
          <a:lstStyle/>
          <a:p>
            <a:pPr marL="457200" indent="-457200">
              <a:buFont typeface="Arial" panose="020B0604020202020204" pitchFamily="34" charset="0"/>
              <a:buChar char="•"/>
            </a:pPr>
            <a:r>
              <a:rPr lang="en-US" dirty="0"/>
              <a:t>GUI to allow user to input</a:t>
            </a:r>
          </a:p>
          <a:p>
            <a:pPr marL="457200" indent="-457200">
              <a:buFont typeface="Arial" panose="020B0604020202020204" pitchFamily="34" charset="0"/>
              <a:buChar char="•"/>
            </a:pPr>
            <a:r>
              <a:rPr lang="en-US" dirty="0" err="1"/>
              <a:t>Tkinter</a:t>
            </a:r>
            <a:r>
              <a:rPr lang="en-US" dirty="0"/>
              <a:t> Python library</a:t>
            </a:r>
          </a:p>
        </p:txBody>
      </p:sp>
      <p:pic>
        <p:nvPicPr>
          <p:cNvPr id="5" name="Picture 4">
            <a:extLst>
              <a:ext uri="{FF2B5EF4-FFF2-40B4-BE49-F238E27FC236}">
                <a16:creationId xmlns:a16="http://schemas.microsoft.com/office/drawing/2014/main" id="{6A8F867C-520A-DB4A-9D89-2315C8D7F696}"/>
              </a:ext>
            </a:extLst>
          </p:cNvPr>
          <p:cNvPicPr>
            <a:picLocks noChangeAspect="1"/>
          </p:cNvPicPr>
          <p:nvPr/>
        </p:nvPicPr>
        <p:blipFill>
          <a:blip r:embed="rId3"/>
          <a:stretch>
            <a:fillRect/>
          </a:stretch>
        </p:blipFill>
        <p:spPr>
          <a:xfrm>
            <a:off x="914399" y="2791629"/>
            <a:ext cx="8849988" cy="3901674"/>
          </a:xfrm>
          <a:prstGeom prst="rect">
            <a:avLst/>
          </a:prstGeom>
        </p:spPr>
      </p:pic>
      <p:pic>
        <p:nvPicPr>
          <p:cNvPr id="6" name="Picture 5">
            <a:extLst>
              <a:ext uri="{FF2B5EF4-FFF2-40B4-BE49-F238E27FC236}">
                <a16:creationId xmlns:a16="http://schemas.microsoft.com/office/drawing/2014/main" id="{10A80F61-5FA7-FF44-BF64-2836A3EC727F}"/>
              </a:ext>
            </a:extLst>
          </p:cNvPr>
          <p:cNvPicPr>
            <a:picLocks noChangeAspect="1"/>
          </p:cNvPicPr>
          <p:nvPr/>
        </p:nvPicPr>
        <p:blipFill>
          <a:blip r:embed="rId4"/>
          <a:stretch>
            <a:fillRect/>
          </a:stretch>
        </p:blipFill>
        <p:spPr>
          <a:xfrm>
            <a:off x="5511953" y="2202529"/>
            <a:ext cx="7602775" cy="2308914"/>
          </a:xfrm>
          <a:prstGeom prst="rect">
            <a:avLst/>
          </a:prstGeom>
          <a:ln w="38100">
            <a:solidFill>
              <a:srgbClr val="D83B01"/>
            </a:solidFill>
          </a:ln>
        </p:spPr>
      </p:pic>
      <p:grpSp>
        <p:nvGrpSpPr>
          <p:cNvPr id="14" name="Group 13">
            <a:extLst>
              <a:ext uri="{FF2B5EF4-FFF2-40B4-BE49-F238E27FC236}">
                <a16:creationId xmlns:a16="http://schemas.microsoft.com/office/drawing/2014/main" id="{1A0CE94F-E886-BF4E-B277-6696B1D118ED}"/>
              </a:ext>
            </a:extLst>
          </p:cNvPr>
          <p:cNvGrpSpPr/>
          <p:nvPr/>
        </p:nvGrpSpPr>
        <p:grpSpPr>
          <a:xfrm>
            <a:off x="6084247" y="3991519"/>
            <a:ext cx="2294390" cy="622942"/>
            <a:chOff x="6084247" y="3991519"/>
            <a:chExt cx="2294390" cy="622942"/>
          </a:xfrm>
        </p:grpSpPr>
        <p:cxnSp>
          <p:nvCxnSpPr>
            <p:cNvPr id="7" name="Straight Arrow Connector 6">
              <a:extLst>
                <a:ext uri="{FF2B5EF4-FFF2-40B4-BE49-F238E27FC236}">
                  <a16:creationId xmlns:a16="http://schemas.microsoft.com/office/drawing/2014/main" id="{C40F7C9B-5AFD-5947-911F-2A9D91955DBA}"/>
                </a:ext>
              </a:extLst>
            </p:cNvPr>
            <p:cNvCxnSpPr>
              <a:cxnSpLocks/>
              <a:stCxn id="12" idx="3"/>
            </p:cNvCxnSpPr>
            <p:nvPr/>
          </p:nvCxnSpPr>
          <p:spPr>
            <a:xfrm flipH="1">
              <a:off x="6084247" y="4415606"/>
              <a:ext cx="336006" cy="198855"/>
            </a:xfrm>
            <a:prstGeom prst="straightConnector1">
              <a:avLst/>
            </a:prstGeom>
            <a:ln w="254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296BC1C-2A1C-2D41-8D01-63F09E12613C}"/>
                </a:ext>
              </a:extLst>
            </p:cNvPr>
            <p:cNvSpPr/>
            <p:nvPr/>
          </p:nvSpPr>
          <p:spPr bwMode="auto">
            <a:xfrm>
              <a:off x="6084247" y="3991519"/>
              <a:ext cx="2294390" cy="496849"/>
            </a:xfrm>
            <a:prstGeom prst="ellipse">
              <a:avLst/>
            </a:prstGeom>
            <a:noFill/>
            <a:ln w="254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594185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ppt_x"/>
                                          </p:val>
                                        </p:tav>
                                        <p:tav tm="100000">
                                          <p:val>
                                            <p:strVal val="#ppt_x"/>
                                          </p:val>
                                        </p:tav>
                                      </p:tavLst>
                                    </p:anim>
                                    <p:anim calcmode="lin" valueType="num">
                                      <p:cBhvr additive="base">
                                        <p:cTn id="14"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38A16-CFDC-8849-8C71-0CA9BBF44072}"/>
              </a:ext>
            </a:extLst>
          </p:cNvPr>
          <p:cNvSpPr>
            <a:spLocks noGrp="1"/>
          </p:cNvSpPr>
          <p:nvPr>
            <p:ph type="title"/>
          </p:nvPr>
        </p:nvSpPr>
        <p:spPr/>
        <p:txBody>
          <a:bodyPr/>
          <a:lstStyle/>
          <a:p>
            <a:r>
              <a:rPr lang="en-US" dirty="0"/>
              <a:t>ML: Random Forest Regressor</a:t>
            </a:r>
          </a:p>
        </p:txBody>
      </p:sp>
      <p:pic>
        <p:nvPicPr>
          <p:cNvPr id="1028" name="Picture 4" descr="Random Forest Regression. Random Forest Regression is a… | by Chaya Bakshi  | Level Up Coding">
            <a:extLst>
              <a:ext uri="{FF2B5EF4-FFF2-40B4-BE49-F238E27FC236}">
                <a16:creationId xmlns:a16="http://schemas.microsoft.com/office/drawing/2014/main" id="{EEA2F8EA-19A8-6443-95B5-57E192CD6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3144776"/>
            <a:ext cx="6663888" cy="3646135"/>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7FDED6-8B23-914C-9D8A-4747F52BADA8}"/>
              </a:ext>
            </a:extLst>
          </p:cNvPr>
          <p:cNvPicPr>
            <a:picLocks noChangeAspect="1"/>
          </p:cNvPicPr>
          <p:nvPr/>
        </p:nvPicPr>
        <p:blipFill>
          <a:blip r:embed="rId4"/>
          <a:stretch>
            <a:fillRect/>
          </a:stretch>
        </p:blipFill>
        <p:spPr>
          <a:xfrm>
            <a:off x="584200" y="1645440"/>
            <a:ext cx="6663888" cy="1489137"/>
          </a:xfrm>
          <a:prstGeom prst="rect">
            <a:avLst/>
          </a:prstGeom>
          <a:ln w="19050">
            <a:solidFill>
              <a:srgbClr val="D83B01"/>
            </a:solidFill>
          </a:ln>
        </p:spPr>
      </p:pic>
      <p:pic>
        <p:nvPicPr>
          <p:cNvPr id="9" name="Picture 8">
            <a:extLst>
              <a:ext uri="{FF2B5EF4-FFF2-40B4-BE49-F238E27FC236}">
                <a16:creationId xmlns:a16="http://schemas.microsoft.com/office/drawing/2014/main" id="{4CC50F4C-5749-8247-B05C-B5FE81724AB1}"/>
              </a:ext>
            </a:extLst>
          </p:cNvPr>
          <p:cNvPicPr>
            <a:picLocks noChangeAspect="1"/>
          </p:cNvPicPr>
          <p:nvPr/>
        </p:nvPicPr>
        <p:blipFill>
          <a:blip r:embed="rId5"/>
          <a:stretch>
            <a:fillRect/>
          </a:stretch>
        </p:blipFill>
        <p:spPr>
          <a:xfrm>
            <a:off x="8623883" y="1655639"/>
            <a:ext cx="1942984" cy="2800183"/>
          </a:xfrm>
          <a:prstGeom prst="rect">
            <a:avLst/>
          </a:prstGeom>
        </p:spPr>
      </p:pic>
      <p:pic>
        <p:nvPicPr>
          <p:cNvPr id="10" name="Picture 9">
            <a:extLst>
              <a:ext uri="{FF2B5EF4-FFF2-40B4-BE49-F238E27FC236}">
                <a16:creationId xmlns:a16="http://schemas.microsoft.com/office/drawing/2014/main" id="{46A84F75-5084-0843-B266-7937E0054CC0}"/>
              </a:ext>
            </a:extLst>
          </p:cNvPr>
          <p:cNvPicPr>
            <a:picLocks noChangeAspect="1"/>
          </p:cNvPicPr>
          <p:nvPr/>
        </p:nvPicPr>
        <p:blipFill>
          <a:blip r:embed="rId6"/>
          <a:stretch>
            <a:fillRect/>
          </a:stretch>
        </p:blipFill>
        <p:spPr>
          <a:xfrm>
            <a:off x="7491369" y="4606825"/>
            <a:ext cx="4535181" cy="1559084"/>
          </a:xfrm>
          <a:prstGeom prst="rect">
            <a:avLst/>
          </a:prstGeom>
        </p:spPr>
      </p:pic>
      <p:sp>
        <p:nvSpPr>
          <p:cNvPr id="12" name="Rectangle 11">
            <a:extLst>
              <a:ext uri="{FF2B5EF4-FFF2-40B4-BE49-F238E27FC236}">
                <a16:creationId xmlns:a16="http://schemas.microsoft.com/office/drawing/2014/main" id="{30F13471-CB54-A74B-A4F4-5E36E59E6B95}"/>
              </a:ext>
            </a:extLst>
          </p:cNvPr>
          <p:cNvSpPr/>
          <p:nvPr/>
        </p:nvSpPr>
        <p:spPr bwMode="auto">
          <a:xfrm>
            <a:off x="7478785" y="5629012"/>
            <a:ext cx="1522602" cy="553998"/>
          </a:xfrm>
          <a:prstGeom prst="rect">
            <a:avLst/>
          </a:prstGeom>
          <a:noFill/>
          <a:ln w="158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21955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E00E-2F8B-BF4C-AB08-E5CA47342E95}"/>
              </a:ext>
            </a:extLst>
          </p:cNvPr>
          <p:cNvSpPr>
            <a:spLocks noGrp="1"/>
          </p:cNvSpPr>
          <p:nvPr>
            <p:ph type="title"/>
          </p:nvPr>
        </p:nvSpPr>
        <p:spPr>
          <a:xfrm>
            <a:off x="588263" y="180201"/>
            <a:ext cx="11018520" cy="1107996"/>
          </a:xfrm>
        </p:spPr>
        <p:txBody>
          <a:bodyPr/>
          <a:lstStyle/>
          <a:p>
            <a:r>
              <a:rPr lang="en-US" dirty="0"/>
              <a:t>ML: Comparison– Multiple Linear Regression Vs. 					Random Forest Regression</a:t>
            </a:r>
          </a:p>
        </p:txBody>
      </p:sp>
      <p:graphicFrame>
        <p:nvGraphicFramePr>
          <p:cNvPr id="5" name="Table 5">
            <a:extLst>
              <a:ext uri="{FF2B5EF4-FFF2-40B4-BE49-F238E27FC236}">
                <a16:creationId xmlns:a16="http://schemas.microsoft.com/office/drawing/2014/main" id="{C953BC8A-3BA1-9E41-82E4-7C31B5AC18B4}"/>
              </a:ext>
            </a:extLst>
          </p:cNvPr>
          <p:cNvGraphicFramePr>
            <a:graphicFrameLocks noGrp="1"/>
          </p:cNvGraphicFramePr>
          <p:nvPr>
            <p:ph sz="quarter" idx="10"/>
            <p:extLst>
              <p:ext uri="{D42A27DB-BD31-4B8C-83A1-F6EECF244321}">
                <p14:modId xmlns:p14="http://schemas.microsoft.com/office/powerpoint/2010/main" val="3111186244"/>
              </p:ext>
            </p:extLst>
          </p:nvPr>
        </p:nvGraphicFramePr>
        <p:xfrm>
          <a:off x="584200" y="1844675"/>
          <a:ext cx="11018838" cy="4577080"/>
        </p:xfrm>
        <a:graphic>
          <a:graphicData uri="http://schemas.openxmlformats.org/drawingml/2006/table">
            <a:tbl>
              <a:tblPr firstRow="1" bandRow="1">
                <a:tableStyleId>{5C22544A-7EE6-4342-B048-85BDC9FD1C3A}</a:tableStyleId>
              </a:tblPr>
              <a:tblGrid>
                <a:gridCol w="5509419">
                  <a:extLst>
                    <a:ext uri="{9D8B030D-6E8A-4147-A177-3AD203B41FA5}">
                      <a16:colId xmlns:a16="http://schemas.microsoft.com/office/drawing/2014/main" val="289948431"/>
                    </a:ext>
                  </a:extLst>
                </a:gridCol>
                <a:gridCol w="5509419">
                  <a:extLst>
                    <a:ext uri="{9D8B030D-6E8A-4147-A177-3AD203B41FA5}">
                      <a16:colId xmlns:a16="http://schemas.microsoft.com/office/drawing/2014/main" val="1589652269"/>
                    </a:ext>
                  </a:extLst>
                </a:gridCol>
              </a:tblGrid>
              <a:tr h="370840">
                <a:tc>
                  <a:txBody>
                    <a:bodyPr/>
                    <a:lstStyle/>
                    <a:p>
                      <a:r>
                        <a:rPr lang="en-US" dirty="0"/>
                        <a:t>Multiple Linear Regression</a:t>
                      </a:r>
                    </a:p>
                  </a:txBody>
                  <a:tcPr/>
                </a:tc>
                <a:tc>
                  <a:txBody>
                    <a:bodyPr/>
                    <a:lstStyle/>
                    <a:p>
                      <a:r>
                        <a:rPr lang="en-US" dirty="0"/>
                        <a:t>Random Forest</a:t>
                      </a:r>
                    </a:p>
                  </a:txBody>
                  <a:tcPr/>
                </a:tc>
                <a:extLst>
                  <a:ext uri="{0D108BD9-81ED-4DB2-BD59-A6C34878D82A}">
                    <a16:rowId xmlns:a16="http://schemas.microsoft.com/office/drawing/2014/main" val="2793403980"/>
                  </a:ext>
                </a:extLst>
              </a:tr>
              <a:tr h="370840">
                <a:tc>
                  <a:txBody>
                    <a:bodyPr/>
                    <a:lstStyle/>
                    <a:p>
                      <a:r>
                        <a:rPr lang="en-US" dirty="0"/>
                        <a:t>Evaluation Metrics:</a:t>
                      </a:r>
                    </a:p>
                    <a:p>
                      <a:endParaRPr lang="en-US" dirty="0"/>
                    </a:p>
                    <a:p>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3999474849"/>
                  </a:ext>
                </a:extLst>
              </a:tr>
              <a:tr h="370840">
                <a:tc>
                  <a:txBody>
                    <a:bodyPr/>
                    <a:lstStyle/>
                    <a:p>
                      <a:r>
                        <a:rPr lang="en-US" dirty="0"/>
                        <a:t>Predictions with similar inputs:</a:t>
                      </a:r>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565520238"/>
                  </a:ext>
                </a:extLst>
              </a:tr>
              <a:tr h="370840">
                <a:tc gridSpan="2">
                  <a:txBody>
                    <a:bodyPr/>
                    <a:lstStyle/>
                    <a:p>
                      <a:r>
                        <a:rPr lang="en-US" dirty="0"/>
                        <a:t>Random Forest is Better?</a:t>
                      </a:r>
                    </a:p>
                    <a:p>
                      <a:endParaRPr lang="en-US" dirty="0"/>
                    </a:p>
                    <a:p>
                      <a:endParaRPr lang="en-US" dirty="0"/>
                    </a:p>
                  </a:txBody>
                  <a:tcPr/>
                </a:tc>
                <a:tc hMerge="1">
                  <a:txBody>
                    <a:bodyPr/>
                    <a:lstStyle/>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2294185916"/>
                  </a:ext>
                </a:extLst>
              </a:tr>
              <a:tr h="370840">
                <a:tc gridSpan="2">
                  <a:txBody>
                    <a:bodyPr/>
                    <a:lstStyle/>
                    <a:p>
                      <a:pPr marL="0" indent="0">
                        <a:buFontTx/>
                        <a:buNone/>
                      </a:pPr>
                      <a:r>
                        <a:rPr lang="en-US" dirty="0"/>
                        <a:t>Why we can’t use this model?</a:t>
                      </a:r>
                    </a:p>
                    <a:p>
                      <a:pPr marL="285750" indent="-285750">
                        <a:buFont typeface="Arial" panose="020B0604020202020204" pitchFamily="34" charset="0"/>
                        <a:buChar char="•"/>
                      </a:pPr>
                      <a:endParaRPr lang="en-US" dirty="0"/>
                    </a:p>
                  </a:txBody>
                  <a:tcPr/>
                </a:tc>
                <a:tc hMerge="1">
                  <a:txBody>
                    <a:bodyPr/>
                    <a:lstStyle/>
                    <a:p>
                      <a:endParaRPr lang="en-US" dirty="0"/>
                    </a:p>
                  </a:txBody>
                  <a:tcPr/>
                </a:tc>
                <a:extLst>
                  <a:ext uri="{0D108BD9-81ED-4DB2-BD59-A6C34878D82A}">
                    <a16:rowId xmlns:a16="http://schemas.microsoft.com/office/drawing/2014/main" val="2201766235"/>
                  </a:ext>
                </a:extLst>
              </a:tr>
            </a:tbl>
          </a:graphicData>
        </a:graphic>
      </p:graphicFrame>
      <p:sp>
        <p:nvSpPr>
          <p:cNvPr id="4" name="TextBox 3">
            <a:extLst>
              <a:ext uri="{FF2B5EF4-FFF2-40B4-BE49-F238E27FC236}">
                <a16:creationId xmlns:a16="http://schemas.microsoft.com/office/drawing/2014/main" id="{C0F7DA9C-0638-3747-93DC-65B85D2F371F}"/>
              </a:ext>
            </a:extLst>
          </p:cNvPr>
          <p:cNvSpPr txBox="1"/>
          <p:nvPr/>
        </p:nvSpPr>
        <p:spPr>
          <a:xfrm>
            <a:off x="1661020" y="796954"/>
            <a:ext cx="65" cy="307777"/>
          </a:xfrm>
          <a:prstGeom prst="rect">
            <a:avLst/>
          </a:prstGeom>
          <a:noFill/>
        </p:spPr>
        <p:txBody>
          <a:bodyPr wrap="none" lIns="0" tIns="0" rIns="0" bIns="0" rtlCol="0">
            <a:spAutoFit/>
          </a:bodyPr>
          <a:lstStyle/>
          <a:p>
            <a:pPr algn="l"/>
            <a:endParaRPr lang="en-US" sz="2000" dirty="0" err="1"/>
          </a:p>
        </p:txBody>
      </p:sp>
      <p:pic>
        <p:nvPicPr>
          <p:cNvPr id="9" name="Picture 8">
            <a:extLst>
              <a:ext uri="{FF2B5EF4-FFF2-40B4-BE49-F238E27FC236}">
                <a16:creationId xmlns:a16="http://schemas.microsoft.com/office/drawing/2014/main" id="{8F4FEB52-6088-F443-8924-07E4295F8F04}"/>
              </a:ext>
            </a:extLst>
          </p:cNvPr>
          <p:cNvPicPr>
            <a:picLocks noChangeAspect="1"/>
          </p:cNvPicPr>
          <p:nvPr/>
        </p:nvPicPr>
        <p:blipFill>
          <a:blip r:embed="rId3"/>
          <a:stretch>
            <a:fillRect/>
          </a:stretch>
        </p:blipFill>
        <p:spPr>
          <a:xfrm>
            <a:off x="684177" y="2519202"/>
            <a:ext cx="4102100" cy="1282700"/>
          </a:xfrm>
          <a:prstGeom prst="rect">
            <a:avLst/>
          </a:prstGeom>
        </p:spPr>
      </p:pic>
      <p:pic>
        <p:nvPicPr>
          <p:cNvPr id="10" name="Picture 9">
            <a:extLst>
              <a:ext uri="{FF2B5EF4-FFF2-40B4-BE49-F238E27FC236}">
                <a16:creationId xmlns:a16="http://schemas.microsoft.com/office/drawing/2014/main" id="{094419C0-0180-BC49-87E7-DB609615AA11}"/>
              </a:ext>
            </a:extLst>
          </p:cNvPr>
          <p:cNvPicPr>
            <a:picLocks noChangeAspect="1"/>
          </p:cNvPicPr>
          <p:nvPr/>
        </p:nvPicPr>
        <p:blipFill>
          <a:blip r:embed="rId4"/>
          <a:stretch>
            <a:fillRect/>
          </a:stretch>
        </p:blipFill>
        <p:spPr>
          <a:xfrm>
            <a:off x="6185074" y="2677795"/>
            <a:ext cx="3898900" cy="812800"/>
          </a:xfrm>
          <a:prstGeom prst="rect">
            <a:avLst/>
          </a:prstGeom>
        </p:spPr>
      </p:pic>
      <p:pic>
        <p:nvPicPr>
          <p:cNvPr id="11" name="Picture 10">
            <a:extLst>
              <a:ext uri="{FF2B5EF4-FFF2-40B4-BE49-F238E27FC236}">
                <a16:creationId xmlns:a16="http://schemas.microsoft.com/office/drawing/2014/main" id="{B7638F45-60D5-A14F-9EFB-6EE0E1C73134}"/>
              </a:ext>
            </a:extLst>
          </p:cNvPr>
          <p:cNvPicPr>
            <a:picLocks noChangeAspect="1"/>
          </p:cNvPicPr>
          <p:nvPr/>
        </p:nvPicPr>
        <p:blipFill>
          <a:blip r:embed="rId5"/>
          <a:stretch>
            <a:fillRect/>
          </a:stretch>
        </p:blipFill>
        <p:spPr>
          <a:xfrm>
            <a:off x="684177" y="4294505"/>
            <a:ext cx="3200400" cy="596900"/>
          </a:xfrm>
          <a:prstGeom prst="rect">
            <a:avLst/>
          </a:prstGeom>
        </p:spPr>
      </p:pic>
      <p:pic>
        <p:nvPicPr>
          <p:cNvPr id="13" name="Picture 12">
            <a:extLst>
              <a:ext uri="{FF2B5EF4-FFF2-40B4-BE49-F238E27FC236}">
                <a16:creationId xmlns:a16="http://schemas.microsoft.com/office/drawing/2014/main" id="{E25874F9-607C-8043-8081-B316A7AC1524}"/>
              </a:ext>
            </a:extLst>
          </p:cNvPr>
          <p:cNvPicPr>
            <a:picLocks noChangeAspect="1"/>
          </p:cNvPicPr>
          <p:nvPr/>
        </p:nvPicPr>
        <p:blipFill>
          <a:blip r:embed="rId6"/>
          <a:stretch>
            <a:fillRect/>
          </a:stretch>
        </p:blipFill>
        <p:spPr>
          <a:xfrm>
            <a:off x="6093619" y="4313555"/>
            <a:ext cx="3048000" cy="558800"/>
          </a:xfrm>
          <a:prstGeom prst="rect">
            <a:avLst/>
          </a:prstGeom>
        </p:spPr>
      </p:pic>
      <p:sp>
        <p:nvSpPr>
          <p:cNvPr id="17" name="TextBox 16">
            <a:extLst>
              <a:ext uri="{FF2B5EF4-FFF2-40B4-BE49-F238E27FC236}">
                <a16:creationId xmlns:a16="http://schemas.microsoft.com/office/drawing/2014/main" id="{B2C2695F-80EC-4342-ABE5-E3DD997327D1}"/>
              </a:ext>
            </a:extLst>
          </p:cNvPr>
          <p:cNvSpPr txBox="1"/>
          <p:nvPr/>
        </p:nvSpPr>
        <p:spPr>
          <a:xfrm>
            <a:off x="3776858" y="5079762"/>
            <a:ext cx="5549318" cy="61555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Decision trees, less chance of overfitting</a:t>
            </a:r>
          </a:p>
          <a:p>
            <a:pPr marL="285750" indent="-285750">
              <a:buFont typeface="Arial" panose="020B0604020202020204" pitchFamily="34" charset="0"/>
              <a:buChar char="•"/>
            </a:pPr>
            <a:r>
              <a:rPr lang="en-US" sz="2000" dirty="0"/>
              <a:t>Greater Accuracy</a:t>
            </a:r>
          </a:p>
        </p:txBody>
      </p:sp>
      <p:sp>
        <p:nvSpPr>
          <p:cNvPr id="21" name="TextBox 20">
            <a:extLst>
              <a:ext uri="{FF2B5EF4-FFF2-40B4-BE49-F238E27FC236}">
                <a16:creationId xmlns:a16="http://schemas.microsoft.com/office/drawing/2014/main" id="{9E8B166B-97FA-4245-998A-1FBE4737B0E7}"/>
              </a:ext>
            </a:extLst>
          </p:cNvPr>
          <p:cNvSpPr txBox="1"/>
          <p:nvPr/>
        </p:nvSpPr>
        <p:spPr>
          <a:xfrm>
            <a:off x="4907560" y="1493240"/>
            <a:ext cx="65" cy="307777"/>
          </a:xfrm>
          <a:prstGeom prst="rect">
            <a:avLst/>
          </a:prstGeom>
          <a:noFill/>
        </p:spPr>
        <p:txBody>
          <a:bodyPr wrap="none" lIns="0" tIns="0" rIns="0" bIns="0" rtlCol="0">
            <a:spAutoFit/>
          </a:bodyPr>
          <a:lstStyle/>
          <a:p>
            <a:pPr algn="l"/>
            <a:endParaRPr lang="en-US" sz="2000" dirty="0" err="1"/>
          </a:p>
        </p:txBody>
      </p:sp>
      <p:sp>
        <p:nvSpPr>
          <p:cNvPr id="22" name="TextBox 21">
            <a:extLst>
              <a:ext uri="{FF2B5EF4-FFF2-40B4-BE49-F238E27FC236}">
                <a16:creationId xmlns:a16="http://schemas.microsoft.com/office/drawing/2014/main" id="{6794184F-9BDF-F749-AE07-0445C3C292A6}"/>
              </a:ext>
            </a:extLst>
          </p:cNvPr>
          <p:cNvSpPr txBox="1"/>
          <p:nvPr/>
        </p:nvSpPr>
        <p:spPr>
          <a:xfrm>
            <a:off x="3776858" y="5952709"/>
            <a:ext cx="5549318" cy="30777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Cannot Extrapolate</a:t>
            </a:r>
          </a:p>
        </p:txBody>
      </p:sp>
    </p:spTree>
    <p:extLst>
      <p:ext uri="{BB962C8B-B14F-4D97-AF65-F5344CB8AC3E}">
        <p14:creationId xmlns:p14="http://schemas.microsoft.com/office/powerpoint/2010/main" val="2769487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8EA6-15FB-AE41-966A-71CDBFF9CA54}"/>
              </a:ext>
            </a:extLst>
          </p:cNvPr>
          <p:cNvSpPr>
            <a:spLocks noGrp="1"/>
          </p:cNvSpPr>
          <p:nvPr>
            <p:ph type="title"/>
          </p:nvPr>
        </p:nvSpPr>
        <p:spPr/>
        <p:txBody>
          <a:bodyPr/>
          <a:lstStyle/>
          <a:p>
            <a:r>
              <a:rPr lang="en-US" dirty="0"/>
              <a:t>ML: Neural Network Model</a:t>
            </a:r>
          </a:p>
        </p:txBody>
      </p:sp>
      <p:pic>
        <p:nvPicPr>
          <p:cNvPr id="4" name="Content Placeholder 4" descr="Text, email&#10;&#10;Description automatically generated">
            <a:extLst>
              <a:ext uri="{FF2B5EF4-FFF2-40B4-BE49-F238E27FC236}">
                <a16:creationId xmlns:a16="http://schemas.microsoft.com/office/drawing/2014/main" id="{0D30FA91-088D-3A4F-9808-C7D6DDDC0F01}"/>
              </a:ext>
            </a:extLst>
          </p:cNvPr>
          <p:cNvPicPr>
            <a:picLocks noGrp="1" noChangeAspect="1"/>
          </p:cNvPicPr>
          <p:nvPr>
            <p:ph sz="quarter" idx="10"/>
          </p:nvPr>
        </p:nvPicPr>
        <p:blipFill>
          <a:blip r:embed="rId2"/>
          <a:stretch>
            <a:fillRect/>
          </a:stretch>
        </p:blipFill>
        <p:spPr>
          <a:xfrm>
            <a:off x="693592" y="1506750"/>
            <a:ext cx="7512859" cy="3693561"/>
          </a:xfrm>
        </p:spPr>
      </p:pic>
      <p:pic>
        <p:nvPicPr>
          <p:cNvPr id="5" name="Picture 4" descr="Chart, line chart&#10;&#10;Description automatically generated">
            <a:extLst>
              <a:ext uri="{FF2B5EF4-FFF2-40B4-BE49-F238E27FC236}">
                <a16:creationId xmlns:a16="http://schemas.microsoft.com/office/drawing/2014/main" id="{F8D86062-1C03-3940-9BA5-AEEAC50451BF}"/>
              </a:ext>
            </a:extLst>
          </p:cNvPr>
          <p:cNvPicPr>
            <a:picLocks noChangeAspect="1"/>
          </p:cNvPicPr>
          <p:nvPr/>
        </p:nvPicPr>
        <p:blipFill>
          <a:blip r:embed="rId3"/>
          <a:stretch>
            <a:fillRect/>
          </a:stretch>
        </p:blipFill>
        <p:spPr>
          <a:xfrm>
            <a:off x="8265129" y="1506750"/>
            <a:ext cx="3592858" cy="4533327"/>
          </a:xfrm>
          <a:prstGeom prst="rect">
            <a:avLst/>
          </a:prstGeom>
        </p:spPr>
      </p:pic>
      <p:pic>
        <p:nvPicPr>
          <p:cNvPr id="6" name="Picture 5" descr="Text&#10;&#10;Description automatically generated">
            <a:extLst>
              <a:ext uri="{FF2B5EF4-FFF2-40B4-BE49-F238E27FC236}">
                <a16:creationId xmlns:a16="http://schemas.microsoft.com/office/drawing/2014/main" id="{F4F505F1-9AF0-4847-9AA2-59E577E21F46}"/>
              </a:ext>
            </a:extLst>
          </p:cNvPr>
          <p:cNvPicPr>
            <a:picLocks noChangeAspect="1"/>
          </p:cNvPicPr>
          <p:nvPr/>
        </p:nvPicPr>
        <p:blipFill rotWithShape="1">
          <a:blip r:embed="rId4"/>
          <a:srcRect r="21660" b="1237"/>
          <a:stretch/>
        </p:blipFill>
        <p:spPr>
          <a:xfrm>
            <a:off x="745997" y="5351250"/>
            <a:ext cx="5697247" cy="1133841"/>
          </a:xfrm>
          <a:prstGeom prst="rect">
            <a:avLst/>
          </a:prstGeom>
          <a:ln>
            <a:solidFill>
              <a:schemeClr val="tx1"/>
            </a:solidFill>
          </a:ln>
        </p:spPr>
      </p:pic>
      <p:sp>
        <p:nvSpPr>
          <p:cNvPr id="7" name="Rectangle 6">
            <a:extLst>
              <a:ext uri="{FF2B5EF4-FFF2-40B4-BE49-F238E27FC236}">
                <a16:creationId xmlns:a16="http://schemas.microsoft.com/office/drawing/2014/main" id="{C6C52D5D-B498-9C42-ADC9-2CC635868260}"/>
              </a:ext>
            </a:extLst>
          </p:cNvPr>
          <p:cNvSpPr/>
          <p:nvPr/>
        </p:nvSpPr>
        <p:spPr bwMode="auto">
          <a:xfrm>
            <a:off x="804675" y="6023484"/>
            <a:ext cx="3560567" cy="385334"/>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Arrow: Down 9">
            <a:extLst>
              <a:ext uri="{FF2B5EF4-FFF2-40B4-BE49-F238E27FC236}">
                <a16:creationId xmlns:a16="http://schemas.microsoft.com/office/drawing/2014/main" id="{EC91B1B5-9A88-A844-986A-CED601A48ACE}"/>
              </a:ext>
            </a:extLst>
          </p:cNvPr>
          <p:cNvSpPr/>
          <p:nvPr/>
        </p:nvSpPr>
        <p:spPr bwMode="auto">
          <a:xfrm>
            <a:off x="3273274" y="4688869"/>
            <a:ext cx="268942" cy="806824"/>
          </a:xfrm>
          <a:prstGeom prst="down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101331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Visualizations &amp; Tableau</a:t>
            </a:r>
          </a:p>
        </p:txBody>
      </p:sp>
      <p:sp>
        <p:nvSpPr>
          <p:cNvPr id="5" name="TextBox 4">
            <a:extLst>
              <a:ext uri="{FF2B5EF4-FFF2-40B4-BE49-F238E27FC236}">
                <a16:creationId xmlns:a16="http://schemas.microsoft.com/office/drawing/2014/main" id="{54070F4F-CBC3-4DAB-A098-24A4A5B743C2}"/>
              </a:ext>
            </a:extLst>
          </p:cNvPr>
          <p:cNvSpPr txBox="1"/>
          <p:nvPr/>
        </p:nvSpPr>
        <p:spPr>
          <a:xfrm>
            <a:off x="417970" y="4553893"/>
            <a:ext cx="3797927" cy="363946"/>
          </a:xfrm>
          <a:prstGeom prst="rect">
            <a:avLst/>
          </a:prstGeom>
          <a:noFill/>
        </p:spPr>
        <p:txBody>
          <a:bodyPr wrap="square">
            <a:spAutoFit/>
          </a:bodyPr>
          <a:lstStyle/>
          <a:p>
            <a:r>
              <a:rPr lang="en-US" dirty="0">
                <a:hlinkClick r:id="rId2"/>
              </a:rPr>
              <a:t>Outlier Project | Tableau Public</a:t>
            </a:r>
            <a:endParaRPr lang="en-US" dirty="0"/>
          </a:p>
        </p:txBody>
      </p:sp>
      <p:pic>
        <p:nvPicPr>
          <p:cNvPr id="4" name="Picture 3">
            <a:extLst>
              <a:ext uri="{FF2B5EF4-FFF2-40B4-BE49-F238E27FC236}">
                <a16:creationId xmlns:a16="http://schemas.microsoft.com/office/drawing/2014/main" id="{FAB28B9D-F36A-4BD8-9205-D322A9B0D277}"/>
              </a:ext>
            </a:extLst>
          </p:cNvPr>
          <p:cNvPicPr>
            <a:picLocks noChangeAspect="1"/>
          </p:cNvPicPr>
          <p:nvPr/>
        </p:nvPicPr>
        <p:blipFill>
          <a:blip r:embed="rId3"/>
          <a:stretch>
            <a:fillRect/>
          </a:stretch>
        </p:blipFill>
        <p:spPr>
          <a:xfrm>
            <a:off x="6096000" y="585788"/>
            <a:ext cx="5029636" cy="5616427"/>
          </a:xfrm>
          <a:prstGeom prst="rect">
            <a:avLst/>
          </a:prstGeom>
        </p:spPr>
      </p:pic>
    </p:spTree>
    <p:extLst>
      <p:ext uri="{BB962C8B-B14F-4D97-AF65-F5344CB8AC3E}">
        <p14:creationId xmlns:p14="http://schemas.microsoft.com/office/powerpoint/2010/main" val="31006705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8AFDB9-37AE-4288-8FC9-8D56DF37E7A2}"/>
              </a:ext>
            </a:extLst>
          </p:cNvPr>
          <p:cNvSpPr>
            <a:spLocks noGrp="1"/>
          </p:cNvSpPr>
          <p:nvPr>
            <p:ph type="title"/>
          </p:nvPr>
        </p:nvSpPr>
        <p:spPr/>
        <p:txBody>
          <a:bodyPr/>
          <a:lstStyle/>
          <a:p>
            <a:endParaRPr lang="en-US"/>
          </a:p>
        </p:txBody>
      </p:sp>
      <p:pic>
        <p:nvPicPr>
          <p:cNvPr id="6" name="Screen Recording 5">
            <a:hlinkClick r:id="" action="ppaction://media"/>
            <a:extLst>
              <a:ext uri="{FF2B5EF4-FFF2-40B4-BE49-F238E27FC236}">
                <a16:creationId xmlns:a16="http://schemas.microsoft.com/office/drawing/2014/main" id="{AB51E8FD-94E2-4783-836A-E190C11A07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44675" y="890773"/>
            <a:ext cx="7818120" cy="5510027"/>
          </a:xfrm>
          <a:prstGeom prst="rect">
            <a:avLst/>
          </a:prstGeom>
        </p:spPr>
      </p:pic>
    </p:spTree>
    <p:extLst>
      <p:ext uri="{BB962C8B-B14F-4D97-AF65-F5344CB8AC3E}">
        <p14:creationId xmlns:p14="http://schemas.microsoft.com/office/powerpoint/2010/main" val="2028980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4A16B175-FC04-4278-B69E-6A67EDFE7E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56679" y="1"/>
            <a:ext cx="9305363" cy="6558200"/>
          </a:xfrm>
          <a:prstGeom prst="rect">
            <a:avLst/>
          </a:prstGeom>
        </p:spPr>
      </p:pic>
    </p:spTree>
    <p:extLst>
      <p:ext uri="{BB962C8B-B14F-4D97-AF65-F5344CB8AC3E}">
        <p14:creationId xmlns:p14="http://schemas.microsoft.com/office/powerpoint/2010/main" val="3887808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
            <a:hlinkClick r:id="" action="ppaction://media"/>
            <a:extLst>
              <a:ext uri="{FF2B5EF4-FFF2-40B4-BE49-F238E27FC236}">
                <a16:creationId xmlns:a16="http://schemas.microsoft.com/office/drawing/2014/main" id="{C44CBE14-19F3-4C0D-87B0-849D32FFE2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9864" y="344246"/>
            <a:ext cx="9683086" cy="5894696"/>
          </a:xfrm>
          <a:prstGeom prst="rect">
            <a:avLst/>
          </a:prstGeom>
        </p:spPr>
      </p:pic>
    </p:spTree>
    <p:extLst>
      <p:ext uri="{BB962C8B-B14F-4D97-AF65-F5344CB8AC3E}">
        <p14:creationId xmlns:p14="http://schemas.microsoft.com/office/powerpoint/2010/main" val="836475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533275"/>
          </a:xfrm>
        </p:spPr>
        <p:txBody>
          <a:bodyPr/>
          <a:lstStyle/>
          <a:p>
            <a:r>
              <a:rPr lang="en-US" dirty="0"/>
              <a:t>Recommendations</a:t>
            </a:r>
          </a:p>
          <a:p>
            <a:pPr marL="457200" indent="-457200">
              <a:buFont typeface="Arial" panose="020B0604020202020204" pitchFamily="34" charset="0"/>
              <a:buChar char="•"/>
            </a:pPr>
            <a:r>
              <a:rPr lang="en-US" dirty="0"/>
              <a:t>Research more region-specific data points</a:t>
            </a:r>
          </a:p>
          <a:p>
            <a:endParaRPr lang="en-US" dirty="0"/>
          </a:p>
          <a:p>
            <a:r>
              <a:rPr lang="en-US" dirty="0"/>
              <a:t>Lessons Learned</a:t>
            </a:r>
          </a:p>
          <a:p>
            <a:pPr marL="457200" indent="-457200">
              <a:buFont typeface="Arial" panose="020B0604020202020204" pitchFamily="34" charset="0"/>
              <a:buChar char="•"/>
            </a:pPr>
            <a:r>
              <a:rPr lang="en-US" dirty="0"/>
              <a:t>Add additional variables </a:t>
            </a:r>
          </a:p>
          <a:p>
            <a:pPr marL="457200" indent="-457200">
              <a:buFont typeface="Arial" panose="020B0604020202020204" pitchFamily="34" charset="0"/>
              <a:buChar char="•"/>
            </a:pPr>
            <a:r>
              <a:rPr lang="en-US" dirty="0"/>
              <a:t>Identify more region-specific variables </a:t>
            </a:r>
          </a:p>
          <a:p>
            <a:pPr marL="457200" indent="-457200">
              <a:buFont typeface="Arial" panose="020B0604020202020204" pitchFamily="34" charset="0"/>
              <a:buChar char="•"/>
            </a:pPr>
            <a:r>
              <a:rPr lang="en-US" dirty="0"/>
              <a:t>Identify more comprehensive data source to eliminate null values </a:t>
            </a:r>
          </a:p>
        </p:txBody>
      </p:sp>
    </p:spTree>
    <p:extLst>
      <p:ext uri="{BB962C8B-B14F-4D97-AF65-F5344CB8AC3E}">
        <p14:creationId xmlns:p14="http://schemas.microsoft.com/office/powerpoint/2010/main" val="8781869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CB5590-F350-4663-8246-68C39981D2B1}"/>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21367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sz="2400" dirty="0"/>
              <a:t>Create a machine learning model to predict housing prices across various regions based on inflation rates, unemployment rates, gas prices, interest rates and average mortgages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sz="2400" dirty="0"/>
              <a:t>Can we predict housing prices based on the above variables across different regions in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68B779-DD92-4818-825A-E22C65ECE635}"/>
              </a:ext>
            </a:extLst>
          </p:cNvPr>
          <p:cNvPicPr>
            <a:picLocks noChangeAspect="1"/>
          </p:cNvPicPr>
          <p:nvPr/>
        </p:nvPicPr>
        <p:blipFill>
          <a:blip r:embed="rId3"/>
          <a:stretch>
            <a:fillRect/>
          </a:stretch>
        </p:blipFill>
        <p:spPr>
          <a:xfrm>
            <a:off x="2661758" y="80495"/>
            <a:ext cx="6868484" cy="6697010"/>
          </a:xfrm>
          <a:prstGeom prst="rect">
            <a:avLst/>
          </a:prstGeom>
        </p:spPr>
      </p:pic>
    </p:spTree>
    <p:extLst>
      <p:ext uri="{BB962C8B-B14F-4D97-AF65-F5344CB8AC3E}">
        <p14:creationId xmlns:p14="http://schemas.microsoft.com/office/powerpoint/2010/main" val="305830605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90071-FE2A-4AE5-AC53-40837C997654}"/>
              </a:ext>
            </a:extLst>
          </p:cNvPr>
          <p:cNvPicPr>
            <a:picLocks noChangeAspect="1"/>
          </p:cNvPicPr>
          <p:nvPr/>
        </p:nvPicPr>
        <p:blipFill>
          <a:blip r:embed="rId2"/>
          <a:stretch>
            <a:fillRect/>
          </a:stretch>
        </p:blipFill>
        <p:spPr>
          <a:xfrm>
            <a:off x="2766548" y="242443"/>
            <a:ext cx="6658904" cy="6373114"/>
          </a:xfrm>
          <a:prstGeom prst="rect">
            <a:avLst/>
          </a:prstGeom>
        </p:spPr>
      </p:pic>
    </p:spTree>
    <p:extLst>
      <p:ext uri="{BB962C8B-B14F-4D97-AF65-F5344CB8AC3E}">
        <p14:creationId xmlns:p14="http://schemas.microsoft.com/office/powerpoint/2010/main" val="33638734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4490066"/>
            <a:ext cx="11279174" cy="1228896"/>
          </a:xfrm>
          <a:prstGeom prst="rect">
            <a:avLst/>
          </a:prstGeom>
        </p:spPr>
      </p:pic>
      <p:sp>
        <p:nvSpPr>
          <p:cNvPr id="3" name="Rectangle 2">
            <a:extLst>
              <a:ext uri="{FF2B5EF4-FFF2-40B4-BE49-F238E27FC236}">
                <a16:creationId xmlns:a16="http://schemas.microsoft.com/office/drawing/2014/main" id="{5AB18C29-2F47-4E8E-A74E-AC9A1D054AB8}"/>
              </a:ext>
            </a:extLst>
          </p:cNvPr>
          <p:cNvSpPr/>
          <p:nvPr/>
        </p:nvSpPr>
        <p:spPr bwMode="auto">
          <a:xfrm>
            <a:off x="476250" y="1647826"/>
            <a:ext cx="2362200" cy="2419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3076575" y="1647826"/>
            <a:ext cx="2771775" cy="241935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6096000" y="1647825"/>
            <a:ext cx="2362200" cy="24193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Multi-Linear Model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Supervised Learning </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8896350" y="1647825"/>
            <a:ext cx="2362200" cy="241934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879661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Project Flow Chart</a:t>
            </a:r>
          </a:p>
        </p:txBody>
      </p:sp>
      <p:sp>
        <p:nvSpPr>
          <p:cNvPr id="3" name="Rectangle 2">
            <a:extLst>
              <a:ext uri="{FF2B5EF4-FFF2-40B4-BE49-F238E27FC236}">
                <a16:creationId xmlns:a16="http://schemas.microsoft.com/office/drawing/2014/main" id="{5AB18C29-2F47-4E8E-A74E-AC9A1D054AB8}"/>
              </a:ext>
            </a:extLst>
          </p:cNvPr>
          <p:cNvSpPr/>
          <p:nvPr/>
        </p:nvSpPr>
        <p:spPr bwMode="auto">
          <a:xfrm>
            <a:off x="149345" y="2379700"/>
            <a:ext cx="2103120" cy="29246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2540881" y="2379700"/>
            <a:ext cx="2103120" cy="29246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7453511" y="2379700"/>
            <a:ext cx="2103120" cy="29246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Multiple Linear </a:t>
            </a:r>
            <a:r>
              <a:rPr lang="en-US" sz="1200">
                <a:solidFill>
                  <a:srgbClr val="FFFFFF"/>
                </a:solidFill>
                <a:ea typeface="Segoe UI" pitchFamily="34" charset="0"/>
                <a:cs typeface="Segoe UI" pitchFamily="34" charset="0"/>
              </a:rPr>
              <a:t>Regression Model</a:t>
            </a: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9863335" y="2379700"/>
            <a:ext cx="2103120" cy="29246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Adjusted 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0278BB5-816E-4D90-9823-8F7042F1B1BA}"/>
              </a:ext>
            </a:extLst>
          </p:cNvPr>
          <p:cNvSpPr/>
          <p:nvPr/>
        </p:nvSpPr>
        <p:spPr bwMode="auto">
          <a:xfrm>
            <a:off x="4967487" y="2379700"/>
            <a:ext cx="2103120" cy="29246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Database:</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Postgres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Compiled CSV</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89D29EB4-F237-4AF7-9F8D-A8BAFDA4E996}"/>
              </a:ext>
            </a:extLst>
          </p:cNvPr>
          <p:cNvCxnSpPr>
            <a:stCxn id="3" idx="3"/>
            <a:endCxn id="6" idx="1"/>
          </p:cNvCxnSpPr>
          <p:nvPr/>
        </p:nvCxnSpPr>
        <p:spPr>
          <a:xfrm>
            <a:off x="2252465" y="3842036"/>
            <a:ext cx="28841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5B30F-DDA9-4E4B-A25A-F70A72463987}"/>
              </a:ext>
            </a:extLst>
          </p:cNvPr>
          <p:cNvCxnSpPr>
            <a:stCxn id="6" idx="3"/>
            <a:endCxn id="9" idx="1"/>
          </p:cNvCxnSpPr>
          <p:nvPr/>
        </p:nvCxnSpPr>
        <p:spPr>
          <a:xfrm flipV="1">
            <a:off x="4644001" y="3842036"/>
            <a:ext cx="32348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4FC2-B9C7-439C-A7EC-17290A40F119}"/>
              </a:ext>
            </a:extLst>
          </p:cNvPr>
          <p:cNvCxnSpPr>
            <a:stCxn id="9" idx="3"/>
            <a:endCxn id="7" idx="1"/>
          </p:cNvCxnSpPr>
          <p:nvPr/>
        </p:nvCxnSpPr>
        <p:spPr>
          <a:xfrm>
            <a:off x="7070607" y="3842036"/>
            <a:ext cx="3829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8B5758-6F7A-47F2-902C-455596E2A40F}"/>
              </a:ext>
            </a:extLst>
          </p:cNvPr>
          <p:cNvCxnSpPr>
            <a:stCxn id="7" idx="3"/>
            <a:endCxn id="8" idx="1"/>
          </p:cNvCxnSpPr>
          <p:nvPr/>
        </p:nvCxnSpPr>
        <p:spPr>
          <a:xfrm>
            <a:off x="9556631" y="3842036"/>
            <a:ext cx="3067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884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a:xfrm>
            <a:off x="584200" y="1844675"/>
            <a:ext cx="2532063" cy="307777"/>
          </a:xfrm>
        </p:spPr>
        <p:txBody>
          <a:bodyPr/>
          <a:lstStyle/>
          <a:p>
            <a:r>
              <a:rPr lang="en-US" dirty="0"/>
              <a:t>Data Preprocessing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a:xfrm>
            <a:off x="584200" y="2689515"/>
            <a:ext cx="2532063" cy="3083921"/>
          </a:xfrm>
        </p:spPr>
        <p:txBody>
          <a:bodyPr/>
          <a:lstStyle/>
          <a:p>
            <a:r>
              <a:rPr lang="en-US" dirty="0"/>
              <a:t>Python</a:t>
            </a:r>
          </a:p>
          <a:p>
            <a:pPr lvl="1"/>
            <a:r>
              <a:rPr lang="en-US" dirty="0"/>
              <a:t>Pandas</a:t>
            </a:r>
          </a:p>
          <a:p>
            <a:pPr lvl="1"/>
            <a:r>
              <a:rPr lang="en-US" dirty="0" err="1"/>
              <a:t>Uzaipcode</a:t>
            </a:r>
            <a:endParaRPr lang="en-US" dirty="0"/>
          </a:p>
          <a:p>
            <a:pPr lvl="1"/>
            <a:r>
              <a:rPr lang="en-US" dirty="0" err="1"/>
              <a:t>Geopy</a:t>
            </a:r>
            <a:endParaRPr lang="en-US" dirty="0"/>
          </a:p>
          <a:p>
            <a:pPr lvl="1"/>
            <a:r>
              <a:rPr lang="en-US" dirty="0" err="1"/>
              <a:t>Nominatim</a:t>
            </a:r>
            <a:r>
              <a:rPr lang="en-US" dirty="0"/>
              <a:t> API</a:t>
            </a:r>
          </a:p>
          <a:p>
            <a:pPr lvl="1"/>
            <a:r>
              <a:rPr lang="en-US" dirty="0" err="1"/>
              <a:t>Pathlib</a:t>
            </a:r>
            <a:r>
              <a:rPr lang="en-US" dirty="0"/>
              <a:t>/Path</a:t>
            </a:r>
          </a:p>
          <a:p>
            <a:r>
              <a:rPr lang="en-US" dirty="0" err="1"/>
              <a:t>Jupyter</a:t>
            </a:r>
            <a:r>
              <a:rPr lang="en-US" dirty="0"/>
              <a:t> Notebook</a:t>
            </a:r>
          </a:p>
          <a:p>
            <a:endParaRPr lang="en-US" dirty="0"/>
          </a:p>
          <a:p>
            <a:pPr marL="0" indent="0">
              <a:buNone/>
            </a:pPr>
            <a:endParaRPr lang="en-US" dirty="0"/>
          </a:p>
          <a:p>
            <a:endParaRPr lang="en-US" dirty="0"/>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p:txBody>
          <a:bodyPr/>
          <a:lstStyle/>
          <a:p>
            <a:r>
              <a:rPr lang="en-US" dirty="0"/>
              <a:t>SQL</a:t>
            </a:r>
          </a:p>
          <a:p>
            <a:r>
              <a:rPr lang="en-US" dirty="0"/>
              <a:t>PostgreSQL</a:t>
            </a:r>
          </a:p>
          <a:p>
            <a:r>
              <a:rPr lang="en-US" dirty="0"/>
              <a:t>Excel  </a:t>
            </a:r>
          </a:p>
          <a:p>
            <a:endParaRPr lang="en-US" dirty="0"/>
          </a:p>
          <a:p>
            <a:endParaRPr lang="en-US" dirty="0"/>
          </a:p>
          <a:p>
            <a:endParaRPr lang="en-US" dirty="0"/>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a:xfrm>
            <a:off x="6244208" y="1844675"/>
            <a:ext cx="2532063" cy="307777"/>
          </a:xfrm>
        </p:spPr>
        <p:txBody>
          <a:bodyPr/>
          <a:lstStyle/>
          <a:p>
            <a:r>
              <a:rPr lang="en-US" dirty="0"/>
              <a:t>Machine Learning</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a:xfrm>
            <a:off x="6244208" y="2689515"/>
            <a:ext cx="2532063" cy="2492990"/>
          </a:xfrm>
        </p:spPr>
        <p:txBody>
          <a:bodyPr/>
          <a:lstStyle/>
          <a:p>
            <a:r>
              <a:rPr lang="en-US" dirty="0"/>
              <a:t>Python</a:t>
            </a:r>
          </a:p>
          <a:p>
            <a:pPr lvl="1"/>
            <a:r>
              <a:rPr lang="en-US" dirty="0"/>
              <a:t>Pandas</a:t>
            </a:r>
          </a:p>
          <a:p>
            <a:pPr lvl="1"/>
            <a:r>
              <a:rPr lang="en-US" dirty="0"/>
              <a:t>Sci-kit learn</a:t>
            </a:r>
          </a:p>
          <a:p>
            <a:pPr lvl="1"/>
            <a:r>
              <a:rPr lang="en-US" dirty="0" err="1"/>
              <a:t>tkinter</a:t>
            </a:r>
            <a:endParaRPr lang="en-US" dirty="0"/>
          </a:p>
          <a:p>
            <a:r>
              <a:rPr lang="en-US" dirty="0" err="1"/>
              <a:t>Jupyter</a:t>
            </a:r>
            <a:r>
              <a:rPr lang="en-US" dirty="0"/>
              <a:t> Notebook</a:t>
            </a:r>
          </a:p>
          <a:p>
            <a:endParaRPr lang="en-US" dirty="0"/>
          </a:p>
          <a:p>
            <a:endParaRPr lang="en-US" dirty="0"/>
          </a:p>
          <a:p>
            <a:pPr marL="0" indent="0">
              <a:buNone/>
            </a:pPr>
            <a:endParaRPr lang="en-US" dirty="0"/>
          </a:p>
        </p:txBody>
      </p:sp>
      <p:sp>
        <p:nvSpPr>
          <p:cNvPr id="11" name="Text Placeholder 10">
            <a:extLst>
              <a:ext uri="{FF2B5EF4-FFF2-40B4-BE49-F238E27FC236}">
                <a16:creationId xmlns:a16="http://schemas.microsoft.com/office/drawing/2014/main" id="{3307346E-75CF-488B-B348-963C115E711F}"/>
              </a:ext>
            </a:extLst>
          </p:cNvPr>
          <p:cNvSpPr>
            <a:spLocks noGrp="1"/>
          </p:cNvSpPr>
          <p:nvPr>
            <p:ph type="body" sz="quarter" idx="20"/>
          </p:nvPr>
        </p:nvSpPr>
        <p:spPr>
          <a:xfrm>
            <a:off x="9073133" y="1844675"/>
            <a:ext cx="2533650" cy="307777"/>
          </a:xfrm>
        </p:spPr>
        <p:txBody>
          <a:bodyPr/>
          <a:lstStyle/>
          <a:p>
            <a:r>
              <a:rPr lang="en-US" dirty="0"/>
              <a:t>Dashboard</a:t>
            </a:r>
          </a:p>
        </p:txBody>
      </p:sp>
      <p:sp>
        <p:nvSpPr>
          <p:cNvPr id="12" name="Text Placeholder 11">
            <a:extLst>
              <a:ext uri="{FF2B5EF4-FFF2-40B4-BE49-F238E27FC236}">
                <a16:creationId xmlns:a16="http://schemas.microsoft.com/office/drawing/2014/main" id="{32C588B0-4F52-4371-9292-17207945B79F}"/>
              </a:ext>
            </a:extLst>
          </p:cNvPr>
          <p:cNvSpPr>
            <a:spLocks noGrp="1"/>
          </p:cNvSpPr>
          <p:nvPr>
            <p:ph type="body" sz="quarter" idx="21"/>
          </p:nvPr>
        </p:nvSpPr>
        <p:spPr>
          <a:xfrm>
            <a:off x="9073133" y="2682875"/>
            <a:ext cx="2532063" cy="941796"/>
          </a:xfrm>
        </p:spPr>
        <p:txBody>
          <a:bodyPr/>
          <a:lstStyle/>
          <a:p>
            <a:r>
              <a:rPr lang="en-US" dirty="0"/>
              <a:t>Tableau </a:t>
            </a:r>
          </a:p>
          <a:p>
            <a:r>
              <a:rPr lang="en-US" dirty="0" err="1"/>
              <a:t>VizQL</a:t>
            </a:r>
            <a:endParaRPr lang="en-US" dirty="0"/>
          </a:p>
          <a:p>
            <a:pPr marL="0" indent="0">
              <a:buNone/>
            </a:pPr>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813773" y="1843875"/>
            <a:ext cx="11018838" cy="2585323"/>
          </a:xfrm>
        </p:spPr>
        <p:txBody>
          <a:bodyPr/>
          <a:lstStyle/>
          <a:p>
            <a:pPr marL="342900" indent="-342900">
              <a:buFont typeface="Arial" panose="020B0604020202020204" pitchFamily="34" charset="0"/>
              <a:buChar char="•"/>
            </a:pPr>
            <a:r>
              <a:rPr lang="en-US" sz="2400" dirty="0">
                <a:hlinkClick r:id="rId3"/>
              </a:rPr>
              <a:t>Zillow Housing Price Dataset</a:t>
            </a:r>
            <a:endParaRPr lang="en-US" sz="1600" dirty="0"/>
          </a:p>
          <a:p>
            <a:pPr marL="342900" indent="-342900">
              <a:buFont typeface="Arial" panose="020B0604020202020204" pitchFamily="34" charset="0"/>
              <a:buChar char="•"/>
            </a:pPr>
            <a:r>
              <a:rPr lang="en-US" sz="2400" dirty="0">
                <a:hlinkClick r:id="rId4"/>
              </a:rPr>
              <a:t>Consumer Price Dataset</a:t>
            </a:r>
            <a:endParaRPr lang="en-US" sz="800" dirty="0"/>
          </a:p>
          <a:p>
            <a:pPr marL="342900" indent="-342900">
              <a:buFont typeface="Arial" panose="020B0604020202020204" pitchFamily="34" charset="0"/>
              <a:buChar char="•"/>
            </a:pPr>
            <a:r>
              <a:rPr lang="en-US" sz="2400" dirty="0">
                <a:hlinkClick r:id="rId5"/>
              </a:rPr>
              <a:t>Gas Prices</a:t>
            </a:r>
            <a:endParaRPr lang="en-US" sz="2400" dirty="0"/>
          </a:p>
          <a:p>
            <a:pPr marL="342900" indent="-342900">
              <a:buFont typeface="Arial" panose="020B0604020202020204" pitchFamily="34" charset="0"/>
              <a:buChar char="•"/>
            </a:pPr>
            <a:r>
              <a:rPr lang="en-US" sz="2400" dirty="0">
                <a:hlinkClick r:id="rId6"/>
              </a:rPr>
              <a:t>Mortgage Payment Data </a:t>
            </a:r>
            <a:endParaRPr lang="en-US" sz="2400" dirty="0"/>
          </a:p>
          <a:p>
            <a:pPr marL="342900" indent="-342900">
              <a:buFont typeface="Arial" panose="020B0604020202020204" pitchFamily="34" charset="0"/>
              <a:buChar char="•"/>
            </a:pPr>
            <a:r>
              <a:rPr lang="en-US" sz="2400" dirty="0">
                <a:hlinkClick r:id="rId7"/>
              </a:rPr>
              <a:t>Unemployment Rates</a:t>
            </a:r>
            <a:endParaRPr lang="en-US" sz="2400" dirty="0"/>
          </a:p>
          <a:p>
            <a:pPr marL="342900" indent="-342900">
              <a:buFont typeface="Arial" panose="020B0604020202020204" pitchFamily="34" charset="0"/>
              <a:buChar char="•"/>
            </a:pPr>
            <a:r>
              <a:rPr lang="en-US" sz="2400" dirty="0">
                <a:hlinkClick r:id="rId8"/>
              </a:rPr>
              <a:t>Interest Rates</a:t>
            </a:r>
            <a:r>
              <a:rPr lang="en-US" sz="2400" dirty="0"/>
              <a:t> </a:t>
            </a:r>
          </a:p>
        </p:txBody>
      </p:sp>
    </p:spTree>
    <p:extLst>
      <p:ext uri="{BB962C8B-B14F-4D97-AF65-F5344CB8AC3E}">
        <p14:creationId xmlns:p14="http://schemas.microsoft.com/office/powerpoint/2010/main" val="23773900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t>Pandas and Excel were used for data preprocessing </a:t>
            </a:r>
          </a:p>
          <a:p>
            <a:pPr marL="457200" indent="-457200">
              <a:buFont typeface="Arial" panose="020B0604020202020204" pitchFamily="34" charset="0"/>
              <a:buChar char="•"/>
            </a:pPr>
            <a:r>
              <a:rPr lang="en-US" dirty="0"/>
              <a:t>The preprocessing steps taken include: </a:t>
            </a:r>
          </a:p>
          <a:p>
            <a:pPr marL="914400" lvl="1" indent="-457200">
              <a:buFont typeface="Arial" panose="020B0604020202020204" pitchFamily="34" charset="0"/>
              <a:buChar char="•"/>
            </a:pPr>
            <a:r>
              <a:rPr lang="en-US" dirty="0"/>
              <a:t>Dropping Null Values</a:t>
            </a:r>
          </a:p>
          <a:p>
            <a:pPr marL="914400" lvl="1" indent="-457200">
              <a:buFont typeface="Arial" panose="020B0604020202020204" pitchFamily="34" charset="0"/>
              <a:buChar char="•"/>
            </a:pPr>
            <a:r>
              <a:rPr lang="en-US" dirty="0"/>
              <a:t>Limiting the date based on availability across various data sources </a:t>
            </a:r>
          </a:p>
          <a:p>
            <a:pPr marL="914400" lvl="1" indent="-457200">
              <a:buFont typeface="Arial" panose="020B0604020202020204" pitchFamily="34" charset="0"/>
              <a:buChar char="•"/>
            </a:pPr>
            <a:r>
              <a:rPr lang="en-US" dirty="0"/>
              <a:t>Transposed data</a:t>
            </a:r>
          </a:p>
          <a:p>
            <a:pPr marL="914400" lvl="1" indent="-457200">
              <a:buFont typeface="Arial" panose="020B0604020202020204" pitchFamily="34" charset="0"/>
              <a:buChar char="•"/>
            </a:pPr>
            <a:r>
              <a:rPr lang="en-US" dirty="0"/>
              <a:t>Set date as index, region id as column headers</a:t>
            </a:r>
          </a:p>
          <a:p>
            <a:pPr marL="914400" lvl="1" indent="-457200">
              <a:buFont typeface="Arial" panose="020B0604020202020204" pitchFamily="34" charset="0"/>
              <a:buChar char="•"/>
            </a:pPr>
            <a:r>
              <a:rPr lang="en-US" dirty="0"/>
              <a:t>Converted date to uniform date-time </a:t>
            </a:r>
          </a:p>
          <a:p>
            <a:pPr marL="914400" lvl="1" indent="-457200">
              <a:buFont typeface="Arial" panose="020B0604020202020204" pitchFamily="34" charset="0"/>
              <a:buChar char="•"/>
            </a:pPr>
            <a:r>
              <a:rPr lang="en-US" dirty="0"/>
              <a:t>Assigned zips and coordinates to locations</a:t>
            </a:r>
          </a:p>
        </p:txBody>
      </p:sp>
    </p:spTree>
    <p:extLst>
      <p:ext uri="{BB962C8B-B14F-4D97-AF65-F5344CB8AC3E}">
        <p14:creationId xmlns:p14="http://schemas.microsoft.com/office/powerpoint/2010/main" val="653351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pic>
        <p:nvPicPr>
          <p:cNvPr id="10" name="Picture 9">
            <a:extLst>
              <a:ext uri="{FF2B5EF4-FFF2-40B4-BE49-F238E27FC236}">
                <a16:creationId xmlns:a16="http://schemas.microsoft.com/office/drawing/2014/main" id="{D6932D82-524C-493F-94B2-12C4BAAAE126}"/>
              </a:ext>
            </a:extLst>
          </p:cNvPr>
          <p:cNvPicPr>
            <a:picLocks noChangeAspect="1"/>
          </p:cNvPicPr>
          <p:nvPr/>
        </p:nvPicPr>
        <p:blipFill>
          <a:blip r:embed="rId3"/>
          <a:stretch>
            <a:fillRect/>
          </a:stretch>
        </p:blipFill>
        <p:spPr>
          <a:xfrm>
            <a:off x="585217" y="294681"/>
            <a:ext cx="10915222" cy="6268638"/>
          </a:xfrm>
          <a:prstGeom prst="rect">
            <a:avLst/>
          </a:prstGeom>
        </p:spPr>
      </p:pic>
    </p:spTree>
    <p:extLst>
      <p:ext uri="{BB962C8B-B14F-4D97-AF65-F5344CB8AC3E}">
        <p14:creationId xmlns:p14="http://schemas.microsoft.com/office/powerpoint/2010/main" val="49592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1982081"/>
          </a:xfrm>
        </p:spPr>
        <p:txBody>
          <a:bodyPr/>
          <a:lstStyle/>
          <a:p>
            <a:r>
              <a:rPr lang="en-US" dirty="0"/>
              <a:t>Tested three machine learning (ML) models: </a:t>
            </a:r>
          </a:p>
          <a:p>
            <a:pPr marL="457200" indent="-457200">
              <a:buFont typeface="Arial" panose="020B0604020202020204" pitchFamily="34" charset="0"/>
              <a:buChar char="•"/>
            </a:pPr>
            <a:r>
              <a:rPr lang="en-US" dirty="0"/>
              <a:t>Multiple Linear Regression (model of choice)</a:t>
            </a:r>
          </a:p>
          <a:p>
            <a:pPr marL="457200" indent="-457200">
              <a:buFont typeface="Arial" panose="020B0604020202020204" pitchFamily="34" charset="0"/>
              <a:buChar char="•"/>
            </a:pPr>
            <a:r>
              <a:rPr lang="en-US" dirty="0"/>
              <a:t>Random Forest Regressor</a:t>
            </a:r>
          </a:p>
          <a:p>
            <a:pPr marL="457200" indent="-457200">
              <a:buFont typeface="Arial" panose="020B0604020202020204" pitchFamily="34" charset="0"/>
              <a:buChar char="•"/>
            </a:pPr>
            <a:r>
              <a:rPr lang="en-US" dirty="0"/>
              <a:t>Neural Network Model</a:t>
            </a:r>
          </a:p>
        </p:txBody>
      </p:sp>
    </p:spTree>
    <p:extLst>
      <p:ext uri="{BB962C8B-B14F-4D97-AF65-F5344CB8AC3E}">
        <p14:creationId xmlns:p14="http://schemas.microsoft.com/office/powerpoint/2010/main" val="2086183478"/>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2.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1619</TotalTime>
  <Words>2337</Words>
  <Application>Microsoft Macintosh PowerPoint</Application>
  <PresentationFormat>Widescreen</PresentationFormat>
  <Paragraphs>374</Paragraphs>
  <Slides>35</Slides>
  <Notes>13</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Consolas</vt:lpstr>
      <vt:lpstr>Courier New</vt:lpstr>
      <vt:lpstr>Segoe UI</vt:lpstr>
      <vt:lpstr>Segoe UI Semibold</vt:lpstr>
      <vt:lpstr>Wingdings</vt:lpstr>
      <vt:lpstr>White Template</vt:lpstr>
      <vt:lpstr>US Housing Prices Machine Learning Model</vt:lpstr>
      <vt:lpstr>Team Outliers</vt:lpstr>
      <vt:lpstr>Project Focus</vt:lpstr>
      <vt:lpstr>Project Flow Chart</vt:lpstr>
      <vt:lpstr>Technologies, Languages, Tools, Etc. </vt:lpstr>
      <vt:lpstr>Data Exploration </vt:lpstr>
      <vt:lpstr>Data Transformation and Preprocessing </vt:lpstr>
      <vt:lpstr>Data Transformation and Preprocessing </vt:lpstr>
      <vt:lpstr>Machine Learning </vt:lpstr>
      <vt:lpstr>ML: Data Preprocessing</vt:lpstr>
      <vt:lpstr>ML: Multiple Linear Regression</vt:lpstr>
      <vt:lpstr>Multiple Linear Regression</vt:lpstr>
      <vt:lpstr>ML: Multiple Linear Regression Feature Engineering and Selection</vt:lpstr>
      <vt:lpstr>ML: Multiple Linear Regression</vt:lpstr>
      <vt:lpstr>ML: Multiple Linear Regression</vt:lpstr>
      <vt:lpstr>ML: Multiple Linear Regression</vt:lpstr>
      <vt:lpstr>ML: Multiple Linear Regression Model Evaluation</vt:lpstr>
      <vt:lpstr>ML: Multiple Linear Regression Model Evaluation</vt:lpstr>
      <vt:lpstr>ML: Multiple Linear Regression Model Evaluation</vt:lpstr>
      <vt:lpstr>ML: Multiple Linear Regression Graphic User Interface (GUI)</vt:lpstr>
      <vt:lpstr>ML: Random Forest Regressor</vt:lpstr>
      <vt:lpstr>ML: Comparison– Multiple Linear Regression Vs.      Random Forest Regression</vt:lpstr>
      <vt:lpstr>ML: Neural Network Model</vt:lpstr>
      <vt:lpstr>Data Visualizations &amp; Tableau</vt:lpstr>
      <vt:lpstr>PowerPoint Presentation</vt:lpstr>
      <vt:lpstr>PowerPoint Presentation</vt:lpstr>
      <vt:lpstr>PowerPoint Presentation</vt:lpstr>
      <vt:lpstr>Recommendations and Lessons Learned </vt:lpstr>
      <vt:lpstr>Questions?</vt:lpstr>
      <vt:lpstr>PowerPoint Presentation</vt:lpstr>
      <vt:lpstr>PowerPoint Presentation</vt:lpstr>
      <vt:lpstr>Appendix</vt:lpstr>
      <vt:lpstr>Machine Learning Flow Chart</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Ruchi M</cp:lastModifiedBy>
  <cp:revision>43</cp:revision>
  <dcterms:created xsi:type="dcterms:W3CDTF">2022-03-16T02:13:46Z</dcterms:created>
  <dcterms:modified xsi:type="dcterms:W3CDTF">2022-04-03T00:06:49Z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